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41"/>
  </p:notesMasterIdLst>
  <p:sldIdLst>
    <p:sldId id="256" r:id="rId2"/>
    <p:sldId id="267" r:id="rId3"/>
    <p:sldId id="268" r:id="rId4"/>
    <p:sldId id="258" r:id="rId5"/>
    <p:sldId id="269" r:id="rId6"/>
    <p:sldId id="277" r:id="rId7"/>
    <p:sldId id="276" r:id="rId8"/>
    <p:sldId id="259" r:id="rId9"/>
    <p:sldId id="282" r:id="rId10"/>
    <p:sldId id="261" r:id="rId11"/>
    <p:sldId id="283" r:id="rId12"/>
    <p:sldId id="284" r:id="rId13"/>
    <p:sldId id="293" r:id="rId14"/>
    <p:sldId id="285" r:id="rId15"/>
    <p:sldId id="264" r:id="rId16"/>
    <p:sldId id="262" r:id="rId17"/>
    <p:sldId id="278" r:id="rId18"/>
    <p:sldId id="279" r:id="rId19"/>
    <p:sldId id="280" r:id="rId20"/>
    <p:sldId id="263" r:id="rId21"/>
    <p:sldId id="281" r:id="rId22"/>
    <p:sldId id="265" r:id="rId23"/>
    <p:sldId id="274" r:id="rId24"/>
    <p:sldId id="286" r:id="rId25"/>
    <p:sldId id="287" r:id="rId26"/>
    <p:sldId id="288" r:id="rId27"/>
    <p:sldId id="290" r:id="rId28"/>
    <p:sldId id="289" r:id="rId29"/>
    <p:sldId id="291" r:id="rId30"/>
    <p:sldId id="292" r:id="rId31"/>
    <p:sldId id="295" r:id="rId32"/>
    <p:sldId id="294" r:id="rId33"/>
    <p:sldId id="296" r:id="rId34"/>
    <p:sldId id="297" r:id="rId35"/>
    <p:sldId id="299" r:id="rId36"/>
    <p:sldId id="298" r:id="rId37"/>
    <p:sldId id="300" r:id="rId38"/>
    <p:sldId id="275" r:id="rId39"/>
    <p:sldId id="301"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DEA487-7178-998D-43FB-D3FB1E0737B2}" v="10" dt="2022-03-04T00:04:50.551"/>
    <p1510:client id="{133CD0BE-70CF-3430-CE93-2A600E6C2309}" v="319" dt="2022-03-08T14:16:29.011"/>
    <p1510:client id="{16EED24F-4F85-1515-1D80-8986B1AE86FC}" v="34" dt="2022-03-03T18:12:02.502"/>
    <p1510:client id="{2168F348-5BFB-CC14-63DD-D56725E99FF3}" v="533" dt="2022-03-04T19:26:53.234"/>
    <p1510:client id="{3EB1241C-EFEB-7CE7-E42A-BEE85457133E}" v="480" dt="2022-03-08T05:35:22.771"/>
    <p1510:client id="{7C1DEC5A-EBF8-66D7-2B65-A8A882A4B5B4}" v="894" dt="2022-03-08T00:41:23.718"/>
    <p1510:client id="{7EE5472B-C416-4301-AF5B-7DB3CB6BDBC9}" v="465" dt="2022-03-07T00:49:50.749"/>
    <p1510:client id="{9582514B-1C95-428B-B153-660E20E9E1EF}" v="2" dt="2022-03-03T17:08:27.375"/>
    <p1510:client id="{98E77C69-7722-4AE8-91CE-74E5364BFCB1}" v="45" dt="2022-03-06T21:45:57.734"/>
    <p1510:client id="{9C8ACF62-606A-17C4-3B49-7D2AA0B406D0}" v="5" dt="2022-03-07T14:33:41.150"/>
    <p1510:client id="{A2E4EB23-E257-4C92-AA04-488A3D5FEDF1}" v="132" dt="2022-03-03T20:15:41.220"/>
    <p1510:client id="{A9E9947F-7D28-654F-8FA0-698A814DFE82}" v="20" dt="2022-03-08T04:03:07.839"/>
    <p1510:client id="{B3ED7CBD-C626-A74A-4F3E-FD7A20C89E92}" v="78" dt="2022-03-08T12:21:34.254"/>
    <p1510:client id="{C15714D3-FA01-39C7-BE23-B6ACF37B4425}" v="3" dt="2022-03-08T13:17:29.075"/>
    <p1510:client id="{C235273A-138A-65BB-1B24-61913ED7E593}" v="1025" dt="2022-03-07T16:50:30.110"/>
    <p1510:client id="{C3FCF175-CA84-0248-D5A8-E334B5202BA3}" v="299" dt="2022-03-05T19:02:47.102"/>
    <p1510:client id="{D06380CF-614C-7F28-62D9-77EC85764A71}" v="5061" dt="2022-03-06T21:54:52.375"/>
    <p1510:client id="{D0644411-515F-4140-46B2-CBBA31F3A205}" v="3115" dt="2022-03-07T18:26:07.668"/>
    <p1510:client id="{DDB89598-356D-7BC6-C10F-39CFCA29EA64}" v="2" dt="2022-03-08T00:21:56.645"/>
    <p1510:client id="{EBEC9CFD-FD48-8867-FFE3-03B42143FC3D}" v="34" dt="2022-03-04T20:40:11.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CC1219-081B-4F12-A1CC-60FF3E57D519}" type="datetimeFigureOut">
              <a:t>6/26/2022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6D8475-DB69-4C03-935E-511C76C69CBF}" type="slidenum">
              <a:t>‹#›</a:t>
            </a:fld>
            <a:endParaRPr lang="en-US"/>
          </a:p>
        </p:txBody>
      </p:sp>
    </p:spTree>
    <p:extLst>
      <p:ext uri="{BB962C8B-B14F-4D97-AF65-F5344CB8AC3E}">
        <p14:creationId xmlns:p14="http://schemas.microsoft.com/office/powerpoint/2010/main" val="4199778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www.sciencedirect.com/topics/earth-and-planetary-sciences/climatology" TargetMode="External"/><Relationship Id="rId3" Type="http://schemas.openxmlformats.org/officeDocument/2006/relationships/hyperlink" Target="https://www.sciencedirect.com/topics/earth-and-planetary-sciences/tropopause" TargetMode="External"/><Relationship Id="rId7" Type="http://schemas.openxmlformats.org/officeDocument/2006/relationships/hyperlink" Target="https://www.sciencedirect.com/science/article/pii/B9780128117149000115"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www.sciencedirect.com/topics/earth-and-planetary-sciences/ultraviolet-absorption" TargetMode="External"/><Relationship Id="rId5" Type="http://schemas.openxmlformats.org/officeDocument/2006/relationships/hyperlink" Target="https://www.sciencedirect.com/topics/earth-and-planetary-sciences/temperature-inversion" TargetMode="External"/><Relationship Id="rId4" Type="http://schemas.openxmlformats.org/officeDocument/2006/relationships/hyperlink" Target="https://www.sciencedirect.com/topics/earth-and-planetary-sciences/stratopause" TargetMode="External"/><Relationship Id="rId9" Type="http://schemas.openxmlformats.org/officeDocument/2006/relationships/hyperlink" Target="https://www.sciencedirect.com/topics/earth-and-planetary-sciences/troposphere"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sites.ecmwf.int/era/40-atlas/docs/section_D25/parameter_zmmcsp.htm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www.scirp.org/journal/paperinformation.aspx?paperid=90918#ref38" TargetMode="External"/><Relationship Id="rId3" Type="http://schemas.openxmlformats.org/officeDocument/2006/relationships/hyperlink" Target="https://www.sciencedirect.com/topics/earth-and-planetary-sciences/ultraviolet-radiation" TargetMode="External"/><Relationship Id="rId7" Type="http://schemas.openxmlformats.org/officeDocument/2006/relationships/hyperlink" Target="https://www.scirp.org/journal/paperinformation.aspx?paperid=90918#ref37"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www.scirp.org/journal/paperinformation.aspx?paperid=90918#ref36" TargetMode="External"/><Relationship Id="rId11" Type="http://schemas.openxmlformats.org/officeDocument/2006/relationships/hyperlink" Target="https://www.scirp.org/journal/paperinformation.aspx?paperid=90918#ref46" TargetMode="External"/><Relationship Id="rId5" Type="http://schemas.openxmlformats.org/officeDocument/2006/relationships/hyperlink" Target="https://www.scirp.org/journal/paperinformation.aspx?paperid=90918#ref35" TargetMode="External"/><Relationship Id="rId10" Type="http://schemas.openxmlformats.org/officeDocument/2006/relationships/hyperlink" Target="https://www.scirp.org/journal/paperinformation.aspx?paperid=90918" TargetMode="External"/><Relationship Id="rId4" Type="http://schemas.openxmlformats.org/officeDocument/2006/relationships/hyperlink" Target="https://www.scirp.org/journal/paperinformation.aspx?paperid=90918#ref34" TargetMode="External"/><Relationship Id="rId9" Type="http://schemas.openxmlformats.org/officeDocument/2006/relationships/hyperlink" Target="https://esd.copernicus.org/articles/12/83/2021/" TargetMode="Externa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www.scirp.org/journal/paperinformation.aspx?paperid=90918#ref63" TargetMode="External"/><Relationship Id="rId3" Type="http://schemas.openxmlformats.org/officeDocument/2006/relationships/hyperlink" Target="https://www.scirp.org/journal/paperinformation.aspx?paperid=90918#ref60" TargetMode="External"/><Relationship Id="rId7" Type="http://schemas.openxmlformats.org/officeDocument/2006/relationships/hyperlink" Target="https://www.scirp.org/journal/paperinformation.aspx?paperid=90918#ref62"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www.scirp.org/journal/paperinformation.aspx?paperid=90918#ref61" TargetMode="External"/><Relationship Id="rId5" Type="http://schemas.openxmlformats.org/officeDocument/2006/relationships/hyperlink" Target="https://www.scirp.org/journal/paperinformation.aspx?paperid=90918#ref47" TargetMode="External"/><Relationship Id="rId4" Type="http://schemas.openxmlformats.org/officeDocument/2006/relationships/hyperlink" Target="https://www.scirp.org/journal/paperinformation.aspx?paperid=90918#ref1" TargetMode="External"/><Relationship Id="rId9" Type="http://schemas.openxmlformats.org/officeDocument/2006/relationships/hyperlink" Target="https://journals.ametsoc.org/view/journals/clim/34/2/JCLI-D-20-0287.1.xml"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rmets.onlinelibrary.wiley.com/doi/full/10.1002/qj.3801"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agupubs.onlinelibrary.wiley.com/doi/full/10.1002/2013GL059160#grl51475-bib-0034"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investopedia.com/terms/i/inverse-correlation.asp"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scirp.org/journal/paperinformation.aspx?paperid=90918"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Olivia </a:t>
            </a:r>
          </a:p>
        </p:txBody>
      </p:sp>
      <p:sp>
        <p:nvSpPr>
          <p:cNvPr id="4" name="Slide Number Placeholder 3"/>
          <p:cNvSpPr>
            <a:spLocks noGrp="1"/>
          </p:cNvSpPr>
          <p:nvPr>
            <p:ph type="sldNum" sz="quarter" idx="5"/>
          </p:nvPr>
        </p:nvSpPr>
        <p:spPr/>
        <p:txBody>
          <a:bodyPr/>
          <a:lstStyle/>
          <a:p>
            <a:fld id="{F66D8475-DB69-4C03-935E-511C76C69CBF}" type="slidenum">
              <a:rPr lang="en-US"/>
              <a:t>1</a:t>
            </a:fld>
            <a:endParaRPr lang="en-US"/>
          </a:p>
        </p:txBody>
      </p:sp>
    </p:spTree>
    <p:extLst>
      <p:ext uri="{BB962C8B-B14F-4D97-AF65-F5344CB8AC3E}">
        <p14:creationId xmlns:p14="http://schemas.microsoft.com/office/powerpoint/2010/main" val="18181778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Olivia </a:t>
            </a:r>
          </a:p>
          <a:p>
            <a:endParaRPr lang="en-US">
              <a:cs typeface="Calibri"/>
            </a:endParaRPr>
          </a:p>
          <a:p>
            <a:r>
              <a:rPr lang="en-US" b="1">
                <a:cs typeface="Calibri"/>
              </a:rPr>
              <a:t>Mainly just read slide</a:t>
            </a:r>
          </a:p>
          <a:p>
            <a:r>
              <a:rPr lang="en-US" b="1"/>
              <a:t>-Principal component analysis analyzes how the mode varies through time </a:t>
            </a:r>
            <a:endParaRPr lang="en-US" b="1">
              <a:cs typeface="Calibri"/>
            </a:endParaRPr>
          </a:p>
          <a:p>
            <a:endParaRPr lang="en-US">
              <a:cs typeface="Calibri"/>
            </a:endParaRPr>
          </a:p>
          <a:p>
            <a:r>
              <a:rPr lang="en-US">
                <a:cs typeface="Calibri"/>
              </a:rPr>
              <a:t> top 10% is westerly, bottom 10% is easterly, if this is right it agrees more with the plots/articles for other variables </a:t>
            </a:r>
            <a:endParaRPr lang="en-US"/>
          </a:p>
          <a:p>
            <a:endParaRPr lang="en-US">
              <a:cs typeface="Calibri"/>
            </a:endParaRPr>
          </a:p>
          <a:p>
            <a:endParaRPr lang="en-US">
              <a:cs typeface="Calibri"/>
            </a:endParaRPr>
          </a:p>
          <a:p>
            <a:r>
              <a:rPr lang="en-US">
                <a:cs typeface="Calibri"/>
              </a:rPr>
              <a:t>Already explained that: </a:t>
            </a:r>
          </a:p>
          <a:p>
            <a:pPr marL="285750" indent="-285750">
              <a:buFont typeface="Arial,Sans-Serif"/>
              <a:buChar char="•"/>
            </a:pPr>
            <a:r>
              <a:rPr lang="en-US"/>
              <a:t>The first leading mode accounts for  ~58.54% of variability and reflects the negative correlations between zonal wind fluctuations at 10 and 70hPa</a:t>
            </a:r>
            <a:endParaRPr lang="en-US">
              <a:cs typeface="Calibri"/>
            </a:endParaRPr>
          </a:p>
          <a:p>
            <a:pPr marL="285750" indent="-285750">
              <a:buFont typeface="Arial,Sans-Serif"/>
              <a:buChar char="•"/>
            </a:pPr>
            <a:r>
              <a:rPr lang="en-US"/>
              <a:t>The second leading mode accounts for ~33.43% of variability and reflects the variability at the middle levels </a:t>
            </a:r>
            <a:endParaRPr lang="en-US">
              <a:cs typeface="Calibri"/>
            </a:endParaRPr>
          </a:p>
          <a:p>
            <a:endParaRPr lang="en-US">
              <a:cs typeface="Calibri"/>
            </a:endParaRPr>
          </a:p>
          <a:p>
            <a:endParaRPr lang="en-US">
              <a:cs typeface="Calibri"/>
            </a:endParaRPr>
          </a:p>
          <a:p>
            <a:r>
              <a:rPr lang="en-US">
                <a:cs typeface="Calibri"/>
              </a:rPr>
              <a:t>Maxima's are westerly, </a:t>
            </a:r>
            <a:r>
              <a:rPr lang="en-US" err="1">
                <a:cs typeface="Calibri"/>
              </a:rPr>
              <a:t>minimas</a:t>
            </a:r>
            <a:r>
              <a:rPr lang="en-US">
                <a:cs typeface="Calibri"/>
              </a:rPr>
              <a:t> are easterly, need to plot this for all years</a:t>
            </a:r>
          </a:p>
        </p:txBody>
      </p:sp>
      <p:sp>
        <p:nvSpPr>
          <p:cNvPr id="4" name="Slide Number Placeholder 3"/>
          <p:cNvSpPr>
            <a:spLocks noGrp="1"/>
          </p:cNvSpPr>
          <p:nvPr>
            <p:ph type="sldNum" sz="quarter" idx="5"/>
          </p:nvPr>
        </p:nvSpPr>
        <p:spPr/>
        <p:txBody>
          <a:bodyPr/>
          <a:lstStyle/>
          <a:p>
            <a:fld id="{F66D8475-DB69-4C03-935E-511C76C69CBF}" type="slidenum">
              <a:t>10</a:t>
            </a:fld>
            <a:endParaRPr lang="en-US"/>
          </a:p>
        </p:txBody>
      </p:sp>
    </p:spTree>
    <p:extLst>
      <p:ext uri="{BB962C8B-B14F-4D97-AF65-F5344CB8AC3E}">
        <p14:creationId xmlns:p14="http://schemas.microsoft.com/office/powerpoint/2010/main" val="1383322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Olivia </a:t>
            </a:r>
            <a:endParaRPr lang="en-US"/>
          </a:p>
          <a:p>
            <a:endParaRPr lang="en-US"/>
          </a:p>
          <a:p>
            <a:r>
              <a:rPr lang="en-US"/>
              <a:t>A t-test is a type of inferential statistic used to determine if there is </a:t>
            </a:r>
            <a:endParaRPr lang="en-US">
              <a:cs typeface="Calibri" panose="020F0502020204030204"/>
            </a:endParaRPr>
          </a:p>
          <a:p>
            <a:r>
              <a:rPr lang="en-US"/>
              <a:t>%a significant difference between the means of two groups, which may be related in certain features.</a:t>
            </a:r>
            <a:endParaRPr lang="en-US">
              <a:cs typeface="Calibri"/>
            </a:endParaRPr>
          </a:p>
          <a:p>
            <a:r>
              <a:rPr lang="en-US"/>
              <a:t>%using a two tailed </a:t>
            </a:r>
            <a:r>
              <a:rPr lang="en-US" err="1"/>
              <a:t>ttest</a:t>
            </a:r>
            <a:r>
              <a:rPr lang="en-US"/>
              <a:t> -&gt; </a:t>
            </a:r>
            <a:r>
              <a:rPr lang="en-US" b="1"/>
              <a:t>A two-tailed test is designed to determine </a:t>
            </a:r>
            <a:endParaRPr lang="en-US" b="1">
              <a:cs typeface="Calibri"/>
            </a:endParaRPr>
          </a:p>
          <a:p>
            <a:r>
              <a:rPr lang="en-US" b="1"/>
              <a:t>% whether a claim is true or not given a population parameter which we used the default value of 95%. It examines both sides </a:t>
            </a:r>
            <a:endParaRPr lang="en-US" b="1">
              <a:cs typeface="Calibri"/>
            </a:endParaRPr>
          </a:p>
          <a:p>
            <a:r>
              <a:rPr lang="en-US" b="1"/>
              <a:t>% of a specified data range as designated by the probability distribution involved.</a:t>
            </a:r>
            <a:endParaRPr lang="en-US" b="1">
              <a:cs typeface="Calibri"/>
            </a:endParaRPr>
          </a:p>
          <a:p>
            <a:endParaRPr lang="en-US" b="1">
              <a:cs typeface="Calibri"/>
            </a:endParaRPr>
          </a:p>
          <a:p>
            <a:r>
              <a:rPr lang="en-US"/>
              <a:t>Through our </a:t>
            </a:r>
            <a:r>
              <a:rPr lang="en-US" err="1"/>
              <a:t>reseaech</a:t>
            </a:r>
            <a:r>
              <a:rPr lang="en-US"/>
              <a:t>, major phenomena relevant to coupling between the stratosphere and troposphere, including the Quasi-Biennial Oscillation (QBO), solar variability, ozone, and the role of tropospheric planetary-scale waves.</a:t>
            </a:r>
            <a:endParaRPr lang="en-US">
              <a:cs typeface="Calibri"/>
            </a:endParaRPr>
          </a:p>
          <a:p>
            <a:r>
              <a:rPr lang="en-US" b="1"/>
              <a:t>Harnessing stratosphere-tropospheric coupling is essential to enhance the predictability on the season-to-season timescale</a:t>
            </a:r>
            <a:endParaRPr lang="en-US" b="1">
              <a:cs typeface="Calibri"/>
            </a:endParaRPr>
          </a:p>
          <a:p>
            <a:endParaRPr lang="en-US"/>
          </a:p>
          <a:p>
            <a:endParaRPr lang="en-US"/>
          </a:p>
          <a:p>
            <a:r>
              <a:rPr lang="en-US"/>
              <a:t>https://rmets.onlinelibrary.wiley.com/doi/full/10.1002/qj.3801</a:t>
            </a:r>
            <a:endParaRPr lang="en-US">
              <a:cs typeface="Calibri"/>
            </a:endParaRPr>
          </a:p>
          <a:p>
            <a:endParaRPr lang="en-US"/>
          </a:p>
          <a:p>
            <a:r>
              <a:rPr lang="en-US"/>
              <a:t>The </a:t>
            </a:r>
            <a:r>
              <a:rPr lang="en-US" i="1"/>
              <a:t>stratosphere</a:t>
            </a:r>
            <a:r>
              <a:rPr lang="en-US"/>
              <a:t> is the stable (stratified) layer of atmosphere extending from the </a:t>
            </a:r>
            <a:r>
              <a:rPr lang="en-US" u="sng">
                <a:hlinkClick r:id="rId3"/>
              </a:rPr>
              <a:t>tropopause</a:t>
            </a:r>
            <a:r>
              <a:rPr lang="en-US"/>
              <a:t> upward to a height of about 50 km (Fig. 4.5). The stratosphere is highly stable because the air temperature increases with height up to the </a:t>
            </a:r>
            <a:r>
              <a:rPr lang="en-US" u="sng">
                <a:hlinkClick r:id="rId4"/>
              </a:rPr>
              <a:t>stratopause</a:t>
            </a:r>
            <a:r>
              <a:rPr lang="en-US"/>
              <a:t>, which is the height of the </a:t>
            </a:r>
            <a:r>
              <a:rPr lang="en-US" u="sng">
                <a:hlinkClick r:id="rId5"/>
              </a:rPr>
              <a:t>temperature inversion</a:t>
            </a:r>
            <a:r>
              <a:rPr lang="en-US"/>
              <a:t>. The increased temperature in this layer is due mainly to </a:t>
            </a:r>
            <a:r>
              <a:rPr lang="en-US" u="sng">
                <a:hlinkClick r:id="rId6"/>
              </a:rPr>
              <a:t>UV absorption</a:t>
            </a:r>
            <a:r>
              <a:rPr lang="en-US"/>
              <a:t> by various chemical species, including ozone and molecular oxygen present in the stratosphere</a:t>
            </a:r>
            <a:endParaRPr lang="en-US">
              <a:cs typeface="Calibri"/>
            </a:endParaRPr>
          </a:p>
          <a:p>
            <a:endParaRPr lang="en-US">
              <a:cs typeface="Calibri"/>
            </a:endParaRPr>
          </a:p>
          <a:p>
            <a:endParaRPr lang="en-US">
              <a:cs typeface="Calibri"/>
            </a:endParaRPr>
          </a:p>
          <a:p>
            <a:r>
              <a:rPr lang="en-US">
                <a:hlinkClick r:id="rId7"/>
              </a:rPr>
              <a:t>Sub-seasonal Predictability and the Stratosphere</a:t>
            </a:r>
            <a:endParaRPr lang="en-US"/>
          </a:p>
          <a:p>
            <a:r>
              <a:rPr lang="en-US"/>
              <a:t>-The stratosphere is the layer of highly stratified air that extends for roughly 40 km above the </a:t>
            </a:r>
            <a:r>
              <a:rPr lang="en-US" u="sng">
                <a:hlinkClick r:id="rId3"/>
              </a:rPr>
              <a:t>tropopause</a:t>
            </a:r>
            <a:r>
              <a:rPr lang="en-US"/>
              <a:t> and contains approximately 20% of the mass of the atmosphere. The </a:t>
            </a:r>
            <a:r>
              <a:rPr lang="en-US" u="sng">
                <a:hlinkClick r:id="rId8"/>
              </a:rPr>
              <a:t>climatology</a:t>
            </a:r>
            <a:r>
              <a:rPr lang="en-US"/>
              <a:t>, seasonal evolution, and variability of the stratospheric circulation are strongly governed by the combined influences of solar and infrared radiation, ozone chemistry, and transport and momentum transport by Rossby and gravity waves that propagate upward from the </a:t>
            </a:r>
            <a:r>
              <a:rPr lang="en-US" u="sng">
                <a:hlinkClick r:id="rId9"/>
              </a:rPr>
              <a:t>troposphere</a:t>
            </a:r>
            <a:r>
              <a:rPr lang="en-US"/>
              <a:t> below.</a:t>
            </a:r>
            <a:endParaRPr lang="en-US">
              <a:cs typeface="Calibri"/>
            </a:endParaRPr>
          </a:p>
          <a:p>
            <a:r>
              <a:rPr lang="en-US"/>
              <a:t>-knowledge of the state of the stratosphere has the potential to enhance the predictability of the troposphere on sub-seasonal to seasonal (S2S) timescales and beyond.</a:t>
            </a:r>
            <a:endParaRPr lang="en-US">
              <a:cs typeface="Calibri"/>
            </a:endParaRPr>
          </a:p>
          <a:p>
            <a:r>
              <a:rPr lang="en-US">
                <a:cs typeface="Calibri"/>
              </a:rPr>
              <a:t>-</a:t>
            </a:r>
            <a:r>
              <a:rPr lang="en-US"/>
              <a:t>trying to harness stratosphere-troposphere coupling to enhance predictability on the S2S timescale, a key focus of the World Climate Research </a:t>
            </a:r>
            <a:r>
              <a:rPr lang="en-US" err="1"/>
              <a:t>Programme</a:t>
            </a:r>
            <a:r>
              <a:rPr lang="en-US"/>
              <a:t>/Stratosphere-Troposphere Processes And Their Role in Climate (WCRP/SPARC) Stratospheric Network for the Assessment of Predictability (SNAP) project.</a:t>
            </a:r>
            <a:endParaRPr lang="en-US">
              <a:cs typeface="Calibri"/>
            </a:endParaRPr>
          </a:p>
          <a:p>
            <a:r>
              <a:rPr lang="en-US">
                <a:cs typeface="Calibri"/>
              </a:rPr>
              <a:t>-</a:t>
            </a:r>
            <a:r>
              <a:rPr lang="en-US"/>
              <a:t>improved understanding and simulation of stratosphere-troposphere coupling are most likely to lead to improved skill.</a:t>
            </a:r>
            <a:endParaRPr lang="en-US">
              <a:cs typeface="Calibri"/>
            </a:endParaRPr>
          </a:p>
          <a:p>
            <a:r>
              <a:rPr lang="en-US">
                <a:cs typeface="Calibri"/>
              </a:rPr>
              <a:t>-</a:t>
            </a:r>
            <a:r>
              <a:rPr lang="en-US"/>
              <a:t>one of the significant difficulties in assessing and understanding stratosphere-troposphere coupling (in common with other low-frequency phenomena, such as </a:t>
            </a:r>
            <a:r>
              <a:rPr lang="en-US" err="1"/>
              <a:t>Deser</a:t>
            </a:r>
            <a:r>
              <a:rPr lang="en-US"/>
              <a:t> et al., 2017) is the relatively short observational record that exists for the stratosphere.</a:t>
            </a:r>
            <a:endParaRPr lang="en-US">
              <a:cs typeface="Calibri"/>
            </a:endParaRPr>
          </a:p>
          <a:p>
            <a:r>
              <a:rPr lang="en-US">
                <a:cs typeface="Calibri"/>
              </a:rPr>
              <a:t>-</a:t>
            </a:r>
            <a:r>
              <a:rPr lang="en-US"/>
              <a:t>Fig. 1 highlights the </a:t>
            </a:r>
            <a:br>
              <a:rPr lang="en-US">
                <a:cs typeface="+mn-lt"/>
              </a:rPr>
            </a:br>
            <a:endParaRPr lang="en-US"/>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F66D8475-DB69-4C03-935E-511C76C69CBF}" type="slidenum">
              <a:rPr lang="en-US"/>
              <a:t>11</a:t>
            </a:fld>
            <a:endParaRPr lang="en-US"/>
          </a:p>
        </p:txBody>
      </p:sp>
    </p:spTree>
    <p:extLst>
      <p:ext uri="{BB962C8B-B14F-4D97-AF65-F5344CB8AC3E}">
        <p14:creationId xmlns:p14="http://schemas.microsoft.com/office/powerpoint/2010/main" val="2007536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 </a:t>
            </a:r>
          </a:p>
          <a:p>
            <a:endParaRPr lang="en-US">
              <a:cs typeface="Calibri"/>
            </a:endParaRPr>
          </a:p>
          <a:p>
            <a:r>
              <a:rPr lang="en-US">
                <a:cs typeface="Calibri"/>
              </a:rPr>
              <a:t>*** We can delete this slide if you want to***</a:t>
            </a:r>
            <a:endParaRPr lang="en-US"/>
          </a:p>
          <a:p>
            <a:endParaRPr lang="en-US">
              <a:cs typeface="Calibri"/>
            </a:endParaRPr>
          </a:p>
          <a:p>
            <a:r>
              <a:rPr lang="en-US"/>
              <a:t>Until recently, only a small number of global climate models have successfully captured realistic tropical stratosphere variability. The most conspicuous manifestation of this variability is the quasi-biennial oscillation – known to have the longest naturally occurring timescale within the climate system. This tropical phenomenon is important to the redistribution of minor trace gas species involved in ozone chemistry and teleconnections linked with high latitude weather.</a:t>
            </a:r>
          </a:p>
          <a:p>
            <a:endParaRPr lang="en-US">
              <a:cs typeface="Calibri"/>
            </a:endParaRPr>
          </a:p>
          <a:p>
            <a:r>
              <a:rPr lang="en-US"/>
              <a:t>The QBO circulation affects the modulation of temperatures, extratropical waves, the circulation in the meridional plane and the distribution and transport of trace constituents.</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F66D8475-DB69-4C03-935E-511C76C69CBF}" type="slidenum">
              <a:rPr lang="en-US"/>
              <a:t>12</a:t>
            </a:fld>
            <a:endParaRPr lang="en-US"/>
          </a:p>
        </p:txBody>
      </p:sp>
    </p:spTree>
    <p:extLst>
      <p:ext uri="{BB962C8B-B14F-4D97-AF65-F5344CB8AC3E}">
        <p14:creationId xmlns:p14="http://schemas.microsoft.com/office/powerpoint/2010/main" val="3043673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As an intro to Meridional transport of water vapor/ozone???? </a:t>
            </a:r>
          </a:p>
          <a:p>
            <a:r>
              <a:rPr lang="en-US">
                <a:hlinkClick r:id="rId3"/>
              </a:rPr>
              <a:t>https://sites.ecmwf.int/era/40-atlas/docs/section_D25/parameter_zmmcsp.html</a:t>
            </a:r>
            <a:r>
              <a:rPr lang="en-US"/>
              <a:t>#</a:t>
            </a:r>
            <a:endParaRPr lang="en-US">
              <a:cs typeface="Calibri"/>
            </a:endParaRPr>
          </a:p>
          <a:p>
            <a:endParaRPr lang="en-US">
              <a:cs typeface="Calibri"/>
            </a:endParaRPr>
          </a:p>
          <a:p>
            <a:r>
              <a:rPr lang="en-US"/>
              <a:t>https://www.scirp.org/journal/paperinformation.aspx?paperid=90918</a:t>
            </a:r>
            <a:endParaRPr lang="en-US">
              <a:cs typeface="Calibri"/>
            </a:endParaRPr>
          </a:p>
          <a:p>
            <a:r>
              <a:rPr lang="en-US"/>
              <a:t>The stratospheric quasi-biennial oscillations in zonal wind (hereafter, SQBO) are driven by vertically propagating atmospheric planetary waves (equatorially trapped Kelvin and Mixed Ross by Gravity Waves) that originate from the troposphere and are produced by intense weather systems due to convection and topography. </a:t>
            </a:r>
            <a:endParaRPr lang="en-US">
              <a:cs typeface="Calibri"/>
            </a:endParaRPr>
          </a:p>
        </p:txBody>
      </p:sp>
      <p:sp>
        <p:nvSpPr>
          <p:cNvPr id="4" name="Slide Number Placeholder 3"/>
          <p:cNvSpPr>
            <a:spLocks noGrp="1"/>
          </p:cNvSpPr>
          <p:nvPr>
            <p:ph type="sldNum" sz="quarter" idx="5"/>
          </p:nvPr>
        </p:nvSpPr>
        <p:spPr/>
        <p:txBody>
          <a:bodyPr/>
          <a:lstStyle/>
          <a:p>
            <a:fld id="{F66D8475-DB69-4C03-935E-511C76C69CBF}" type="slidenum">
              <a:rPr lang="en-US"/>
              <a:t>13</a:t>
            </a:fld>
            <a:endParaRPr lang="en-US"/>
          </a:p>
        </p:txBody>
      </p:sp>
    </p:spTree>
    <p:extLst>
      <p:ext uri="{BB962C8B-B14F-4D97-AF65-F5344CB8AC3E}">
        <p14:creationId xmlns:p14="http://schemas.microsoft.com/office/powerpoint/2010/main" val="2400785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Olivia </a:t>
            </a:r>
            <a:endParaRPr lang="en-US"/>
          </a:p>
          <a:p>
            <a:endParaRPr lang="en-US"/>
          </a:p>
          <a:p>
            <a:r>
              <a:rPr lang="en-US" b="1">
                <a:cs typeface="Calibri"/>
              </a:rPr>
              <a:t>First:</a:t>
            </a:r>
          </a:p>
          <a:p>
            <a:r>
              <a:rPr lang="en-US">
                <a:cs typeface="Calibri"/>
              </a:rPr>
              <a:t> As we know,</a:t>
            </a:r>
            <a:r>
              <a:rPr lang="en-US"/>
              <a:t> Ozone is formed naturally and photochemically within the stratosphere. Ozone is considered a pollutant in the troposphere, but in the stratosphere it is essential to life on earth because it absorbs biologically harmful </a:t>
            </a:r>
            <a:r>
              <a:rPr lang="en-US" u="sng">
                <a:hlinkClick r:id="rId3"/>
              </a:rPr>
              <a:t>UV radiation</a:t>
            </a:r>
            <a:r>
              <a:rPr lang="en-US"/>
              <a:t>. With that being said, we chose to analyze stratospheric ozone as it is </a:t>
            </a:r>
            <a:r>
              <a:rPr lang="en-US" b="1"/>
              <a:t>a essential aspect to stratospheric tropospheric coupling. </a:t>
            </a:r>
            <a:endParaRPr lang="en-US">
              <a:cs typeface="Calibri"/>
            </a:endParaRPr>
          </a:p>
          <a:p>
            <a:endParaRPr lang="en-US"/>
          </a:p>
          <a:p>
            <a:r>
              <a:rPr lang="en-US" b="1">
                <a:cs typeface="Calibri"/>
              </a:rPr>
              <a:t>*Looking at the plots, we can see the significance around the equator, talk about how you believe, this has to do with the meridional stratospheric circulation and transport of ozone. </a:t>
            </a:r>
          </a:p>
          <a:p>
            <a:endParaRPr lang="en-US" b="1">
              <a:cs typeface="Calibri"/>
            </a:endParaRPr>
          </a:p>
          <a:p>
            <a:r>
              <a:rPr lang="en-US" b="1" u="sng">
                <a:cs typeface="Calibri"/>
              </a:rPr>
              <a:t>After Bullet points </a:t>
            </a:r>
          </a:p>
          <a:p>
            <a:r>
              <a:rPr lang="en-US" b="1"/>
              <a:t>There is still a lot of unknowns in this field, and a lot of papers indicate more research focused on the dynamical transport of ozone rather than the photochemical changes  that are </a:t>
            </a:r>
            <a:r>
              <a:rPr lang="en-US" b="1" err="1"/>
              <a:t>occuring</a:t>
            </a:r>
            <a:r>
              <a:rPr lang="en-US" b="1"/>
              <a:t> are essential to understanding the tropical ozone variability due to the ozone quasi-biennial oscillations. Some studies have generally reported that the QBO influence on total ozone amounts with positive and negative anomalies with variations of 1% - 2% and that there is possibility in being able to forecast the equatorial total ozone based on the predicted QBO phase. </a:t>
            </a:r>
            <a:endParaRPr lang="en-US" b="1">
              <a:cs typeface="Calibri"/>
            </a:endParaRPr>
          </a:p>
          <a:p>
            <a:endParaRPr lang="en-US" b="1">
              <a:cs typeface="Calibri"/>
            </a:endParaRPr>
          </a:p>
          <a:p>
            <a:r>
              <a:rPr lang="en-US" b="1"/>
              <a:t>Previous studies show that QBO-ENSO phase coupling have been major contributors to variations in stratospheric ozone [</a:t>
            </a:r>
            <a:r>
              <a:rPr lang="en-US" b="1">
                <a:hlinkClick r:id="rId4"/>
              </a:rPr>
              <a:t>34</a:t>
            </a:r>
            <a:r>
              <a:rPr lang="en-US" b="1"/>
              <a:t>] . Several studies </a:t>
            </a:r>
            <a:r>
              <a:rPr lang="en-US" b="1" err="1"/>
              <a:t>haveestablished</a:t>
            </a:r>
            <a:r>
              <a:rPr lang="en-US" b="1"/>
              <a:t> the link of ENSO events and the coherent anomalies in zonal mean ozone in the tropical mid-lower stratosphere [</a:t>
            </a:r>
            <a:r>
              <a:rPr lang="en-US" b="1">
                <a:hlinkClick r:id="rId5"/>
              </a:rPr>
              <a:t>35</a:t>
            </a:r>
            <a:r>
              <a:rPr lang="en-US" b="1"/>
              <a:t>] [</a:t>
            </a:r>
            <a:r>
              <a:rPr lang="en-US" b="1">
                <a:hlinkClick r:id="rId6"/>
              </a:rPr>
              <a:t>36</a:t>
            </a:r>
            <a:r>
              <a:rPr lang="en-US" b="1"/>
              <a:t>] [</a:t>
            </a:r>
            <a:r>
              <a:rPr lang="en-US" b="1">
                <a:hlinkClick r:id="rId7"/>
              </a:rPr>
              <a:t>37</a:t>
            </a:r>
            <a:r>
              <a:rPr lang="en-US" b="1"/>
              <a:t>] [</a:t>
            </a:r>
            <a:r>
              <a:rPr lang="en-US" b="1">
                <a:hlinkClick r:id="rId8"/>
              </a:rPr>
              <a:t>38</a:t>
            </a:r>
            <a:r>
              <a:rPr lang="en-US" b="1"/>
              <a:t>] .</a:t>
            </a:r>
            <a:endParaRPr lang="en-US" b="1">
              <a:cs typeface="Calibri"/>
            </a:endParaRPr>
          </a:p>
          <a:p>
            <a:endParaRPr lang="en-US" b="1">
              <a:cs typeface="Calibri"/>
            </a:endParaRPr>
          </a:p>
          <a:p>
            <a:r>
              <a:rPr lang="en-US" b="1"/>
              <a:t>it has been shown that  pressure and circulation anomalies of the lower stratospheric Easterly phase of the QBO are favorable for initiating El Nino events whereas anomalous conditions associated with the Westerly phase of QBO promote the “La Nina” or cold ENSO mode. There have been studies that have looked into the coupling of stratospheric ozone and la </a:t>
            </a:r>
            <a:r>
              <a:rPr lang="en-US" b="1" err="1"/>
              <a:t>nina</a:t>
            </a:r>
            <a:r>
              <a:rPr lang="en-US" b="1"/>
              <a:t> events and found that they are positively correlated, hence the enhanced significance over the central and eastern tropical Pacific Ocean. I didn't look into this too much, and of course the QBO's oscillation period is much shorter than ENSO, but found it quite interesting that it was prevalent in the plots.</a:t>
            </a:r>
            <a:endParaRPr lang="en-US" b="1">
              <a:cs typeface="Calibri"/>
            </a:endParaRPr>
          </a:p>
          <a:p>
            <a:endParaRPr lang="en-US">
              <a:cs typeface="Calibri"/>
            </a:endParaRPr>
          </a:p>
          <a:p>
            <a:r>
              <a:rPr lang="en-US" b="1"/>
              <a:t>So in simple terms, what do we know ozone does? </a:t>
            </a:r>
            <a:endParaRPr lang="en-US"/>
          </a:p>
          <a:p>
            <a:r>
              <a:rPr lang="en-US" b="1"/>
              <a:t>It Absorbs shortwave radiation from the sun and causes warming. So we know that ozone causes temperatures to warm with height in the stratosphere, so naturally we wanted to investigate temperature anomalies in the lower stratosphere.  </a:t>
            </a:r>
            <a:endParaRPr lang="en-US">
              <a:cs typeface="Calibri"/>
            </a:endParaRPr>
          </a:p>
          <a:p>
            <a:endParaRPr lang="en-US"/>
          </a:p>
          <a:p>
            <a:endParaRPr lang="en-US" b="1">
              <a:cs typeface="Calibri"/>
            </a:endParaRPr>
          </a:p>
          <a:p>
            <a:endParaRPr lang="en-US">
              <a:cs typeface="Calibri"/>
            </a:endParaRPr>
          </a:p>
          <a:p>
            <a:endParaRPr lang="en-US">
              <a:cs typeface="Calibri"/>
            </a:endParaRPr>
          </a:p>
          <a:p>
            <a:endParaRPr lang="en-US">
              <a:cs typeface="Calibri"/>
            </a:endParaRPr>
          </a:p>
          <a:p>
            <a:endParaRPr lang="en-US"/>
          </a:p>
          <a:p>
            <a:r>
              <a:rPr lang="en-US">
                <a:hlinkClick r:id="rId9"/>
              </a:rPr>
              <a:t>https://esd.copernicus.org/articles/12/83/2021/</a:t>
            </a:r>
            <a:endParaRPr lang="en-US">
              <a:cs typeface="Calibri"/>
            </a:endParaRPr>
          </a:p>
          <a:p>
            <a:endParaRPr lang="en-US">
              <a:cs typeface="Calibri"/>
            </a:endParaRPr>
          </a:p>
          <a:p>
            <a:r>
              <a:rPr lang="en-US">
                <a:hlinkClick r:id="rId10"/>
              </a:rPr>
              <a:t>https://www.scirp.org/journal/paperinformation.aspx?paperid=90918</a:t>
            </a:r>
            <a:endParaRPr lang="en-US">
              <a:cs typeface="Calibri"/>
              <a:hlinkClick r:id="rId10"/>
            </a:endParaRPr>
          </a:p>
          <a:p>
            <a:endParaRPr lang="en-US">
              <a:cs typeface="Calibri"/>
            </a:endParaRPr>
          </a:p>
          <a:p>
            <a:r>
              <a:rPr lang="en-US"/>
              <a:t> During the Westerly phase of Ozone QBO (WQBO) corresponds to average positive total ozone anomaly of ~10 DU and in the Easterly phase of Ozone QBO (EQBO) corresponds to an average negative total ozone anomaly ~−10 DU in the tropical lower stratosphere. Since the SQBO phases were explained by the vertical propagations of Mixed-Ross by Gravity (MRG) waves and Kelvin waves, the correlation of ozone volume mixing ratio with zonal and vertical velocities gives quasi-biennial signals, which indicate the OQBO mechanism more related to dynamical transport than the stratospheric photochemical variations. Since the average amplitude of OQBO phases gives ~+/− 10 DU from the observations during easterly and westerly phases SQBO, we need more research focused on the dynamical transport than the photochemical changes to understand the tropical ozone variability due to the ozone quasi-biennial oscillations.</a:t>
            </a:r>
            <a:endParaRPr lang="en-US">
              <a:cs typeface="Calibri"/>
            </a:endParaRPr>
          </a:p>
          <a:p>
            <a:endParaRPr lang="en-US">
              <a:cs typeface="Calibri"/>
            </a:endParaRPr>
          </a:p>
          <a:p>
            <a:r>
              <a:rPr lang="en-US"/>
              <a:t> Some studies have generally reported that the QBO influence on total ozone amounts with positive and negative anomalies with variations of 1% - 2%.  Studies suggest that the possibility of forecasting the equatorial total ozone based on the predicted SQBO phases. The Ozone QBO (OQBO) can be attributed to the SQBO through the variation of vertical motions of the equatorially trapped planetary waves and vertical ozone transport. Among various factors, the SQBO have been reported to have a significant impact on the interannual variations of the tropical ozone. Previous studies show that QBO-ENSO phase coupling have been major contributors to variations in stratospheric ozone [</a:t>
            </a:r>
            <a:r>
              <a:rPr lang="en-US">
                <a:hlinkClick r:id="rId4"/>
              </a:rPr>
              <a:t>34</a:t>
            </a:r>
            <a:r>
              <a:rPr lang="en-US"/>
              <a:t>] . Several studies are established the link of ENSO events and the coherent anomalies in zonal mean ozone in the tropical mid-lower stratosphere [</a:t>
            </a:r>
            <a:r>
              <a:rPr lang="en-US">
                <a:hlinkClick r:id="rId5"/>
              </a:rPr>
              <a:t>35</a:t>
            </a:r>
            <a:r>
              <a:rPr lang="en-US"/>
              <a:t>] [</a:t>
            </a:r>
            <a:r>
              <a:rPr lang="en-US">
                <a:hlinkClick r:id="rId6"/>
              </a:rPr>
              <a:t>36</a:t>
            </a:r>
            <a:r>
              <a:rPr lang="en-US"/>
              <a:t>] [</a:t>
            </a:r>
            <a:r>
              <a:rPr lang="en-US">
                <a:hlinkClick r:id="rId7"/>
              </a:rPr>
              <a:t>37</a:t>
            </a:r>
            <a:r>
              <a:rPr lang="en-US"/>
              <a:t>] [</a:t>
            </a:r>
            <a:r>
              <a:rPr lang="en-US">
                <a:hlinkClick r:id="rId8"/>
              </a:rPr>
              <a:t>38</a:t>
            </a:r>
            <a:r>
              <a:rPr lang="en-US"/>
              <a:t>] . Therefore, the vertical profile of the ozone concentration is linked with the QBO-ENSO phase coupling. Some of the previous results attribute the stratospheric ozone variability due to SQBO mode 17.74% and QBO-ENSO combined mode 10.41% to the total variance of the ozone [</a:t>
            </a:r>
            <a:r>
              <a:rPr lang="en-US">
                <a:hlinkClick r:id="rId11"/>
              </a:rPr>
              <a:t>46</a:t>
            </a:r>
            <a:r>
              <a:rPr lang="en-US"/>
              <a:t>] . The stratospheric quasi-biennial oscillation in zonal wind linked to a variety of atmospheric phenomenon’s and the tropical weather oscillations. The pressure and circulation anomalies of the East phase of SQBO (hereafter, EQBO) are </a:t>
            </a:r>
            <a:r>
              <a:rPr lang="en-US" err="1"/>
              <a:t>favourable</a:t>
            </a:r>
            <a:r>
              <a:rPr lang="en-US"/>
              <a:t> for initiating El Nino events whereas anomalous conditions associated with the West phase of SQBO (WQBO) promote the “La Nina” or cold ENSO mode. </a:t>
            </a:r>
            <a:endParaRPr lang="en-US">
              <a:cs typeface="Calibri"/>
            </a:endParaRPr>
          </a:p>
          <a:p>
            <a:endParaRPr lang="en-US">
              <a:cs typeface="Calibri"/>
            </a:endParaRPr>
          </a:p>
          <a:p>
            <a:r>
              <a:rPr lang="en-US"/>
              <a:t>In the present study focused on the Ozone QBO (OQBO) using the chemistry-climate model, CHASER-(MIROC-ESM) and ECMWF ERA-Interim ozone reanalysis for the period 2000-2015. We compared OQBO simulated by the model and ECMWF reanalysis from the ozone anomalies for the above period. The tropical total ozone shows positive anomaly during WQBO and negative anomaly during EQBO phases of SQBO with an approximate average variation of +/− 10 DU can be attributed to the dynamical transport of ozone than the photochemical changes during the SQBO phases.</a:t>
            </a:r>
            <a:endParaRPr lang="en-US">
              <a:cs typeface="Calibri"/>
            </a:endParaRPr>
          </a:p>
          <a:p>
            <a:endParaRPr lang="en-US">
              <a:cs typeface="Calibri"/>
            </a:endParaRPr>
          </a:p>
          <a:p>
            <a:r>
              <a:rPr lang="en-US"/>
              <a:t>. The in-phase relation of vertical velocities and SQBO reveals the vertical transport of ozone molecules in the ozone layer during the SQBO phases. The correlation patterns of ozone with vertical velocity and zonal wind show clear pattern quasi-biennial signals compared to that with temperature correlations, suggesting that OQBO may be more related to the dynamical transport during SQBO phases than the photochemical changes in the stratosphere. We need further research to redefine the OQBO mechanism based on SQBO mechanism, since easterly and westerly phases, the SQBO, the OQBO amplitude change almost same (~+/−10 DU) during SQBO phases. </a:t>
            </a:r>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F66D8475-DB69-4C03-935E-511C76C69CBF}" type="slidenum">
              <a:rPr lang="en-US"/>
              <a:t>14</a:t>
            </a:fld>
            <a:endParaRPr lang="en-US"/>
          </a:p>
        </p:txBody>
      </p:sp>
    </p:spTree>
    <p:extLst>
      <p:ext uri="{BB962C8B-B14F-4D97-AF65-F5344CB8AC3E}">
        <p14:creationId xmlns:p14="http://schemas.microsoft.com/office/powerpoint/2010/main" val="3053002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Olivia </a:t>
            </a:r>
            <a:endParaRPr lang="en-US"/>
          </a:p>
          <a:p>
            <a:endParaRPr lang="en-US"/>
          </a:p>
          <a:p>
            <a:r>
              <a:rPr lang="en-US" b="1">
                <a:cs typeface="Calibri"/>
              </a:rPr>
              <a:t>As expected this plot resembles the ozone component pretty well, and to be honest it would be concerning if it didn’t. </a:t>
            </a:r>
          </a:p>
          <a:p>
            <a:endParaRPr lang="en-US">
              <a:cs typeface="Calibri"/>
            </a:endParaRPr>
          </a:p>
          <a:p>
            <a:endParaRPr lang="en-US">
              <a:cs typeface="Calibri"/>
            </a:endParaRPr>
          </a:p>
          <a:p>
            <a:r>
              <a:rPr lang="en-US" b="1"/>
              <a:t>Recent literature has indicated that these QBO temperature anomalies are potentially important in influencing the tropical troposphere, and particularly in explaining the relationship between the QBO and the Madden–Julian oscillation (MJO), but we don't need to go into depth about that here. If you are interested, I'm happy to provide a paper that goes into better detail that I could. </a:t>
            </a:r>
            <a:endParaRPr lang="en-US" b="1">
              <a:cs typeface="Calibri"/>
            </a:endParaRPr>
          </a:p>
          <a:p>
            <a:endParaRPr lang="en-US"/>
          </a:p>
          <a:p>
            <a:r>
              <a:rPr lang="en-US"/>
              <a:t>boreal winter relative to other seasons, QBO temperature anomalies are significantly stronger (i.e., colder in the easterly phase of the QBO and warmer in the westerly phase of the QBO) on the equator, but weaker off the equator. The equatorial and subtropical changes compensate such that meridional temperature gradients and thus (by thermal wind balance) equatorial zonal wind anomalies do not vary in amplitude as the temperature anomalies do.  The causes of these changes to QBO temperature anomalies, as well as their possible relevance to the MJO–QBO relationship, are not known.</a:t>
            </a:r>
            <a:endParaRPr lang="en-US">
              <a:cs typeface="Calibri"/>
            </a:endParaRPr>
          </a:p>
          <a:p>
            <a:endParaRPr lang="en-US"/>
          </a:p>
          <a:p>
            <a:r>
              <a:rPr lang="en-US"/>
              <a:t>https://www.scirp.org/journal/paperinformation.aspx?paperid=90918</a:t>
            </a:r>
            <a:endParaRPr lang="en-US">
              <a:cs typeface="Calibri" panose="020F0502020204030204"/>
            </a:endParaRPr>
          </a:p>
          <a:p>
            <a:r>
              <a:rPr lang="en-US"/>
              <a:t>The QBO oscillations modify the strength of polar vortex and associated weather phenomenon [</a:t>
            </a:r>
            <a:r>
              <a:rPr lang="en-US">
                <a:hlinkClick r:id="rId3"/>
              </a:rPr>
              <a:t>60</a:t>
            </a:r>
            <a:r>
              <a:rPr lang="en-US"/>
              <a:t>] . For example, when the QBO is easterly phase (EQBO), the chances of weak jet stream, sudden stratospheric warming events and colder winters in the Northern Europe is increased and during QBO westerly phase, (WQBO) chances of a strong jet, a mild winter, winter storms and heavy rainfall increases. The major winter stratospheric warmings preferentially occur during the easterly QBO phase [</a:t>
            </a:r>
            <a:r>
              <a:rPr lang="en-US">
                <a:hlinkClick r:id="rId4"/>
              </a:rPr>
              <a:t>1</a:t>
            </a:r>
            <a:r>
              <a:rPr lang="en-US"/>
              <a:t>] . Previous studies reveal that during Easterly QBO modulation of temperature and vertical wind shear along the tropical tropopause results in strong tropical deep convection and Hadley circulation compared to WQBO conditions [</a:t>
            </a:r>
            <a:r>
              <a:rPr lang="en-US">
                <a:hlinkClick r:id="rId5"/>
              </a:rPr>
              <a:t>47</a:t>
            </a:r>
            <a:r>
              <a:rPr lang="en-US"/>
              <a:t>] [</a:t>
            </a:r>
            <a:r>
              <a:rPr lang="en-US">
                <a:hlinkClick r:id="rId6"/>
              </a:rPr>
              <a:t>61</a:t>
            </a:r>
            <a:r>
              <a:rPr lang="en-US"/>
              <a:t>] [</a:t>
            </a:r>
            <a:r>
              <a:rPr lang="en-US">
                <a:hlinkClick r:id="rId7"/>
              </a:rPr>
              <a:t>62</a:t>
            </a:r>
            <a:r>
              <a:rPr lang="en-US"/>
              <a:t>] [</a:t>
            </a:r>
            <a:r>
              <a:rPr lang="en-US">
                <a:hlinkClick r:id="rId8"/>
              </a:rPr>
              <a:t>63</a:t>
            </a:r>
            <a:r>
              <a:rPr lang="en-US"/>
              <a:t>] .</a:t>
            </a:r>
            <a:endParaRPr lang="en-US">
              <a:cs typeface="Calibri"/>
            </a:endParaRPr>
          </a:p>
          <a:p>
            <a:endParaRPr lang="en-US">
              <a:cs typeface="Calibri"/>
            </a:endParaRPr>
          </a:p>
          <a:p>
            <a:r>
              <a:rPr lang="en-US"/>
              <a:t> The positive and negative anomalies of temperature (TQBO) and vertical velocity anomalies (upward and downward velocity) are in phase with westerly and easterly phases of stratospheric QBO</a:t>
            </a:r>
            <a:endParaRPr lang="en-US">
              <a:cs typeface="Calibri"/>
            </a:endParaRPr>
          </a:p>
          <a:p>
            <a:endParaRPr lang="en-US">
              <a:cs typeface="Calibri"/>
            </a:endParaRPr>
          </a:p>
          <a:p>
            <a:r>
              <a:rPr lang="en-US"/>
              <a:t>The SSW </a:t>
            </a:r>
            <a:r>
              <a:rPr lang="en-US" err="1"/>
              <a:t>occurence</a:t>
            </a:r>
            <a:r>
              <a:rPr lang="en-US"/>
              <a:t> is more likely during easterly QBO winters than during westerly QBO phase (0.9/</a:t>
            </a:r>
            <a:r>
              <a:rPr lang="en-US" err="1"/>
              <a:t>yr</a:t>
            </a:r>
            <a:r>
              <a:rPr lang="en-US"/>
              <a:t> vs 0.5yr). Therefore, SSW events occur less frequently 576 during the westerly phase of the QBO, consistent with early studies. Models also simulate a weakened vortex and more SSWs during easterly QBO as compared to westerly QBO, though the magnitude of the effect tends to be some579 what weaker than that observed. </a:t>
            </a:r>
            <a:endParaRPr lang="en-US">
              <a:cs typeface="Calibri"/>
            </a:endParaRPr>
          </a:p>
          <a:p>
            <a:endParaRPr lang="en-US"/>
          </a:p>
          <a:p>
            <a:r>
              <a:rPr lang="en-US"/>
              <a:t> SSWs can be predicted relatively well 148 10-15 days in advance</a:t>
            </a:r>
            <a:endParaRPr lang="en-US">
              <a:cs typeface="Calibri"/>
            </a:endParaRPr>
          </a:p>
          <a:p>
            <a:endParaRPr lang="en-US">
              <a:cs typeface="Calibri"/>
            </a:endParaRPr>
          </a:p>
          <a:p>
            <a:r>
              <a:rPr lang="en-US"/>
              <a:t>It has been recognized for 40 years that the stratospheric polar vortex is weaker 571 during the easterly QBO winter than during the westerly QBO winter,</a:t>
            </a:r>
            <a:endParaRPr lang="en-US">
              <a:cs typeface="Calibri" panose="020F0502020204030204"/>
            </a:endParaRPr>
          </a:p>
          <a:p>
            <a:endParaRPr lang="en-US"/>
          </a:p>
          <a:p>
            <a:r>
              <a:rPr lang="en-US">
                <a:hlinkClick r:id="rId9"/>
              </a:rPr>
              <a:t>https://journals.ametsoc.org/view/journals/clim/34/2/JCLI-D-20-0287.1.xml</a:t>
            </a:r>
            <a:endParaRPr lang="en-US">
              <a:cs typeface="Calibri"/>
              <a:hlinkClick r:id="rId9"/>
            </a:endParaRPr>
          </a:p>
          <a:p>
            <a:endParaRPr lang="en-US">
              <a:cs typeface="Calibri"/>
            </a:endParaRPr>
          </a:p>
        </p:txBody>
      </p:sp>
      <p:sp>
        <p:nvSpPr>
          <p:cNvPr id="4" name="Slide Number Placeholder 3"/>
          <p:cNvSpPr>
            <a:spLocks noGrp="1"/>
          </p:cNvSpPr>
          <p:nvPr>
            <p:ph type="sldNum" sz="quarter" idx="5"/>
          </p:nvPr>
        </p:nvSpPr>
        <p:spPr/>
        <p:txBody>
          <a:bodyPr/>
          <a:lstStyle/>
          <a:p>
            <a:fld id="{F66D8475-DB69-4C03-935E-511C76C69CBF}" type="slidenum">
              <a:rPr lang="en-US"/>
              <a:t>15</a:t>
            </a:fld>
            <a:endParaRPr lang="en-US"/>
          </a:p>
        </p:txBody>
      </p:sp>
    </p:spTree>
    <p:extLst>
      <p:ext uri="{BB962C8B-B14F-4D97-AF65-F5344CB8AC3E}">
        <p14:creationId xmlns:p14="http://schemas.microsoft.com/office/powerpoint/2010/main" val="2536140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 </a:t>
            </a:r>
            <a:endParaRPr lang="en-US"/>
          </a:p>
          <a:p>
            <a:endParaRPr lang="en-US"/>
          </a:p>
          <a:p>
            <a:r>
              <a:rPr lang="en-US"/>
              <a:t> In spite of its low concentration in the stratosphere as compared to the troposphere, stratospheric water vapor (SWV) contributes significantly to the surface energy budget and can have an influence on the surface climate</a:t>
            </a:r>
            <a:endParaRPr lang="en-US">
              <a:cs typeface="Calibri"/>
            </a:endParaRPr>
          </a:p>
          <a:p>
            <a:endParaRPr lang="en-US"/>
          </a:p>
          <a:p>
            <a:r>
              <a:rPr lang="en-US"/>
              <a:t>The figures show that the interannual variability in the tropical lower-stratospheric water vapor is closely linked to the tropical QBO.</a:t>
            </a:r>
            <a:endParaRPr lang="en-US">
              <a:cs typeface="Calibri"/>
            </a:endParaRPr>
          </a:p>
          <a:p>
            <a:endParaRPr lang="en-US"/>
          </a:p>
          <a:p>
            <a:r>
              <a:rPr lang="en-US"/>
              <a:t>Water vapor by the QBO westward phase (bottom 10%) results in less water vapor entering the tropical stratosphere. To investigate the reason that we have globally positive or negative water vapor anomalies at top/bottom 10% of principal component we want to bring one paper, Wang et al., 2020.</a:t>
            </a:r>
            <a:endParaRPr lang="en-US">
              <a:cs typeface="Calibri"/>
            </a:endParaRPr>
          </a:p>
          <a:p>
            <a:endParaRPr lang="en-US">
              <a:cs typeface="Calibri"/>
            </a:endParaRPr>
          </a:p>
          <a:p>
            <a:r>
              <a:rPr lang="en-US">
                <a:cs typeface="Calibri"/>
              </a:rPr>
              <a:t>This figure is the residual </a:t>
            </a:r>
            <a:r>
              <a:rPr lang="en-US"/>
              <a:t>circulation anomalies (vectors) and water vapor anomalies (shading) in the westward (c) and eastward (d) QBO phases based on ERA5.</a:t>
            </a:r>
            <a:endParaRPr lang="en-US">
              <a:cs typeface="Calibri"/>
            </a:endParaRPr>
          </a:p>
          <a:p>
            <a:endParaRPr lang="en-US"/>
          </a:p>
          <a:p>
            <a:r>
              <a:rPr lang="en-US"/>
              <a:t>Referring to Wang et al., 2020, during the westward QBO phase (left), the stronger upwelling in the lower stratosphere results in a colder tropical tropopause, which leads to stronger dehydration and a negative water vapor anomaly in the stratosphere. </a:t>
            </a:r>
            <a:endParaRPr lang="en-US">
              <a:cs typeface="Calibri"/>
            </a:endParaRPr>
          </a:p>
          <a:p>
            <a:endParaRPr lang="en-US"/>
          </a:p>
          <a:p>
            <a:r>
              <a:rPr lang="en-US"/>
              <a:t>Through the poleward motion in the lower stratosphere, dry air would extend to the entire lower stratosphere. The opposite takes place during the QBO easterly phase (70 </a:t>
            </a:r>
            <a:r>
              <a:rPr lang="en-US" err="1"/>
              <a:t>hPa</a:t>
            </a:r>
            <a:r>
              <a:rPr lang="en-US"/>
              <a:t> = 18km)</a:t>
            </a:r>
            <a:endParaRPr lang="en-US">
              <a:cs typeface="Calibri"/>
            </a:endParaRPr>
          </a:p>
          <a:p>
            <a:endParaRPr lang="en-US"/>
          </a:p>
          <a:p>
            <a:r>
              <a:rPr lang="en-US"/>
              <a:t>70 </a:t>
            </a:r>
            <a:r>
              <a:rPr lang="en-US" err="1"/>
              <a:t>hPa</a:t>
            </a:r>
            <a:r>
              <a:rPr lang="en-US"/>
              <a:t> is about 18~19 km altitude, and we can find that both figures have great agreement.</a:t>
            </a:r>
            <a:endParaRPr lang="en-US">
              <a:cs typeface="Calibri"/>
            </a:endParaRPr>
          </a:p>
          <a:p>
            <a:endParaRPr lang="en-US">
              <a:cs typeface="Calibri"/>
            </a:endParaRPr>
          </a:p>
          <a:p>
            <a:r>
              <a:rPr lang="en-US">
                <a:cs typeface="Calibri"/>
              </a:rPr>
              <a:t>-----</a:t>
            </a:r>
            <a:r>
              <a:rPr lang="en-US"/>
              <a:t>------------------------------------------------------------------------------------------------------------------------------------------------------</a:t>
            </a:r>
            <a:endParaRPr lang="en-US">
              <a:cs typeface="Calibri"/>
            </a:endParaRPr>
          </a:p>
          <a:p>
            <a:r>
              <a:rPr lang="en-US"/>
              <a:t>Furthermore, on interannual time-scales the main meridional circulation anomaly exhibits a two-cell structure in the lower stratosphere, with upwelling in the tropics and subsidence in middle and high latitudes (Figure 7). This circulation affects the anomaly of global water vapor in the lower stratosphere.</a:t>
            </a:r>
            <a:endParaRPr lang="en-US">
              <a:cs typeface="Calibri"/>
            </a:endParaRPr>
          </a:p>
          <a:p>
            <a:endParaRPr lang="en-US"/>
          </a:p>
          <a:p>
            <a:r>
              <a:rPr lang="en-US"/>
              <a:t>Tropical water vapor in the lower stratosphere and its relationship to tropical/extratropical dynamical processes in ERA5 (Wang et al., 2020) </a:t>
            </a:r>
            <a:r>
              <a:rPr lang="en-US">
                <a:hlinkClick r:id="rId3"/>
              </a:rPr>
              <a:t>https://rmets.onlinelibrary.wiley.com/doi/full/10.1002/qj.3801</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F66D8475-DB69-4C03-935E-511C76C69CBF}" type="slidenum">
              <a:t>16</a:t>
            </a:fld>
            <a:endParaRPr lang="en-US"/>
          </a:p>
        </p:txBody>
      </p:sp>
    </p:spTree>
    <p:extLst>
      <p:ext uri="{BB962C8B-B14F-4D97-AF65-F5344CB8AC3E}">
        <p14:creationId xmlns:p14="http://schemas.microsoft.com/office/powerpoint/2010/main" val="1538096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Olivia </a:t>
            </a:r>
          </a:p>
          <a:p>
            <a:endParaRPr lang="en-US">
              <a:cs typeface="Calibri"/>
            </a:endParaRPr>
          </a:p>
          <a:p>
            <a:r>
              <a:rPr lang="en-US">
                <a:cs typeface="Calibri"/>
              </a:rPr>
              <a:t>Anomalously low pressure for easterlies, </a:t>
            </a:r>
          </a:p>
          <a:p>
            <a:r>
              <a:rPr lang="en-US">
                <a:cs typeface="Calibri"/>
              </a:rPr>
              <a:t>We performed a lead/lag correlation on all components, but MSLP was really the only variable where we found obvious significance. Looking at the plot, the correlation when zonal wind is leading MSLP is much </a:t>
            </a:r>
            <a:r>
              <a:rPr lang="en-US" err="1">
                <a:cs typeface="Calibri"/>
              </a:rPr>
              <a:t>much</a:t>
            </a:r>
            <a:r>
              <a:rPr lang="en-US">
                <a:cs typeface="Calibri"/>
              </a:rPr>
              <a:t> greater than the opposite</a:t>
            </a:r>
          </a:p>
          <a:p>
            <a:endParaRPr lang="en-US">
              <a:cs typeface="Calibri"/>
            </a:endParaRPr>
          </a:p>
          <a:p>
            <a:r>
              <a:rPr lang="en-US"/>
              <a:t>As previously talked about in the ozone component, there have been a few studies that have shown that pressure and circulation anomalies of the East phase of the QBO are favorable for initiating El Nino events whereas anomalous conditions associated with the West phase of QBO promote the “La Nina” or cold ENSO mode. </a:t>
            </a:r>
            <a:endParaRPr lang="en-US">
              <a:cs typeface="Calibri"/>
            </a:endParaRPr>
          </a:p>
        </p:txBody>
      </p:sp>
      <p:sp>
        <p:nvSpPr>
          <p:cNvPr id="4" name="Slide Number Placeholder 3"/>
          <p:cNvSpPr>
            <a:spLocks noGrp="1"/>
          </p:cNvSpPr>
          <p:nvPr>
            <p:ph type="sldNum" sz="quarter" idx="5"/>
          </p:nvPr>
        </p:nvSpPr>
        <p:spPr/>
        <p:txBody>
          <a:bodyPr/>
          <a:lstStyle/>
          <a:p>
            <a:fld id="{F66D8475-DB69-4C03-935E-511C76C69CBF}" type="slidenum">
              <a:rPr lang="en-US"/>
              <a:t>20</a:t>
            </a:fld>
            <a:endParaRPr lang="en-US"/>
          </a:p>
        </p:txBody>
      </p:sp>
    </p:spTree>
    <p:extLst>
      <p:ext uri="{BB962C8B-B14F-4D97-AF65-F5344CB8AC3E}">
        <p14:creationId xmlns:p14="http://schemas.microsoft.com/office/powerpoint/2010/main" val="40301153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It is extremely</a:t>
            </a:r>
          </a:p>
        </p:txBody>
      </p:sp>
      <p:sp>
        <p:nvSpPr>
          <p:cNvPr id="4" name="Slide Number Placeholder 3"/>
          <p:cNvSpPr>
            <a:spLocks noGrp="1"/>
          </p:cNvSpPr>
          <p:nvPr>
            <p:ph type="sldNum" sz="quarter" idx="5"/>
          </p:nvPr>
        </p:nvSpPr>
        <p:spPr/>
        <p:txBody>
          <a:bodyPr/>
          <a:lstStyle/>
          <a:p>
            <a:fld id="{F66D8475-DB69-4C03-935E-511C76C69CBF}" type="slidenum">
              <a:rPr lang="en-US"/>
              <a:t>21</a:t>
            </a:fld>
            <a:endParaRPr lang="en-US"/>
          </a:p>
        </p:txBody>
      </p:sp>
    </p:spTree>
    <p:extLst>
      <p:ext uri="{BB962C8B-B14F-4D97-AF65-F5344CB8AC3E}">
        <p14:creationId xmlns:p14="http://schemas.microsoft.com/office/powerpoint/2010/main" val="27888942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 </a:t>
            </a:r>
          </a:p>
          <a:p>
            <a:endParaRPr lang="en-US">
              <a:cs typeface="Calibri"/>
            </a:endParaRPr>
          </a:p>
          <a:p>
            <a:r>
              <a:rPr lang="en-US">
                <a:cs typeface="Calibri"/>
              </a:rPr>
              <a:t>Last component and the second component of surface is SST. First, we were not able to find a signal between top/bot 10 % of PC for SST anomalies. However, as we already knew that the greater amplitude of water vapor is found at the equator we just focus on the SST anomalies in </a:t>
            </a:r>
            <a:r>
              <a:rPr lang="en-US" altLang="ko-KR">
                <a:ea typeface="맑은 고딕"/>
              </a:rPr>
              <a:t>the</a:t>
            </a:r>
            <a:r>
              <a:rPr lang="en-US"/>
              <a:t> equator </a:t>
            </a:r>
            <a:r>
              <a:rPr lang="en-US">
                <a:cs typeface="Calibri"/>
              </a:rPr>
              <a:t>see the opposite sign at the equator. This is agreement with the previous paper indicating that the</a:t>
            </a:r>
            <a:r>
              <a:rPr lang="en-US"/>
              <a:t> abundance of tropical lower-stratospheric water vapor is mostly affected by temperature variations and the tropical upwelling. It suggests that the tropical SSTs may contribute to the abundance of water vapor brought to the stratosphere via convection in the troposphere and the temperature of the tropopause (e.g., Randel et al.,2006; </a:t>
            </a:r>
            <a:r>
              <a:rPr lang="en-US" err="1"/>
              <a:t>Brinkop</a:t>
            </a:r>
            <a:r>
              <a:rPr lang="en-US"/>
              <a:t> et al., 2016; Garfinkel et al., 2018)</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F66D8475-DB69-4C03-935E-511C76C69CBF}" type="slidenum">
              <a:rPr lang="en-US"/>
              <a:t>22</a:t>
            </a:fld>
            <a:endParaRPr lang="en-US"/>
          </a:p>
        </p:txBody>
      </p:sp>
    </p:spTree>
    <p:extLst>
      <p:ext uri="{BB962C8B-B14F-4D97-AF65-F5344CB8AC3E}">
        <p14:creationId xmlns:p14="http://schemas.microsoft.com/office/powerpoint/2010/main" val="3514087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Olivia </a:t>
            </a:r>
            <a:endParaRPr lang="en-US"/>
          </a:p>
          <a:p>
            <a:endParaRPr lang="en-US">
              <a:cs typeface="Calibri"/>
            </a:endParaRPr>
          </a:p>
          <a:p>
            <a:r>
              <a:rPr lang="en-US" b="1">
                <a:cs typeface="Calibri"/>
              </a:rPr>
              <a:t>Just read from slide</a:t>
            </a:r>
          </a:p>
          <a:p>
            <a:r>
              <a:rPr lang="en-US">
                <a:cs typeface="Calibri"/>
              </a:rPr>
              <a:t>- First lets break down the seemingly intimidating title. </a:t>
            </a:r>
          </a:p>
          <a:p>
            <a:r>
              <a:rPr lang="en-US">
                <a:cs typeface="Calibri"/>
              </a:rPr>
              <a:t>-say words, … and that’s simply what's going on with the stratospheric zonal mean winds </a:t>
            </a:r>
          </a:p>
          <a:p>
            <a:r>
              <a:rPr lang="en-US">
                <a:cs typeface="Calibri"/>
              </a:rPr>
              <a:t>*Need to change the way </a:t>
            </a:r>
            <a:r>
              <a:rPr lang="en-US"/>
              <a:t>" a full cycle of the oscillation takes place approximately every 28 months" is said?</a:t>
            </a:r>
            <a:endParaRPr lang="en-US">
              <a:cs typeface="Calibri"/>
            </a:endParaRPr>
          </a:p>
          <a:p>
            <a:endParaRPr lang="en-US"/>
          </a:p>
          <a:p>
            <a:r>
              <a:rPr lang="en-US"/>
              <a:t>https://agupubs.onlinelibrary.wiley.com/doi/epdf/10.1029/1999RG000073</a:t>
            </a:r>
            <a:endParaRPr lang="en-US">
              <a:cs typeface="Calibri"/>
            </a:endParaRPr>
          </a:p>
          <a:p>
            <a:endParaRPr lang="en-US" b="1">
              <a:cs typeface="Calibri"/>
            </a:endParaRPr>
          </a:p>
          <a:p>
            <a:r>
              <a:rPr lang="en-US" b="1">
                <a:cs typeface="Calibri"/>
              </a:rPr>
              <a:t>---&gt; This is too many words, but thought it might be a good intro </a:t>
            </a:r>
            <a:endParaRPr lang="en-US"/>
          </a:p>
          <a:p>
            <a:endParaRPr lang="en-US" b="1">
              <a:cs typeface="Calibri"/>
            </a:endParaRPr>
          </a:p>
          <a:p>
            <a:pPr marL="171450" indent="-171450">
              <a:lnSpc>
                <a:spcPct val="95000"/>
              </a:lnSpc>
              <a:spcBef>
                <a:spcPts val="1400"/>
              </a:spcBef>
              <a:spcAft>
                <a:spcPts val="200"/>
              </a:spcAft>
              <a:buFont typeface="Arial"/>
              <a:buChar char="•"/>
            </a:pPr>
            <a:r>
              <a:rPr lang="en-US"/>
              <a:t>They extended the earlier study of Eb- don to include other equatorial stations and concluded that the wind fluctuations occurred simultaneously around the equatorial belt and estimated that the wind regimes (when the equatorial winds are easterly or west- </a:t>
            </a:r>
            <a:r>
              <a:rPr lang="en-US" err="1"/>
              <a:t>erly</a:t>
            </a:r>
            <a:r>
              <a:rPr lang="en-US"/>
              <a:t>) took about a year to descend from 10 to 60 </a:t>
            </a:r>
            <a:r>
              <a:rPr lang="en-US" err="1"/>
              <a:t>hPa</a:t>
            </a:r>
            <a:r>
              <a:rPr lang="en-US"/>
              <a:t>. </a:t>
            </a:r>
            <a:r>
              <a:rPr lang="en-US" err="1"/>
              <a:t>Veryard</a:t>
            </a:r>
            <a:r>
              <a:rPr lang="en-US"/>
              <a:t> and </a:t>
            </a:r>
            <a:r>
              <a:rPr lang="en-US" err="1"/>
              <a:t>Ebdon</a:t>
            </a:r>
            <a:r>
              <a:rPr lang="en-US"/>
              <a:t> [1961] extended this study to find a dominant period of 26 months and observed similar fluctuations in temperature</a:t>
            </a:r>
            <a:endParaRPr lang="en-US">
              <a:cs typeface="Calibri"/>
            </a:endParaRPr>
          </a:p>
          <a:p>
            <a:pPr marL="171450" indent="-171450">
              <a:lnSpc>
                <a:spcPct val="95000"/>
              </a:lnSpc>
              <a:spcBef>
                <a:spcPts val="1400"/>
              </a:spcBef>
              <a:spcAft>
                <a:spcPts val="200"/>
              </a:spcAft>
              <a:buFont typeface="Arial"/>
              <a:buChar char="•"/>
            </a:pPr>
            <a:endParaRPr lang="en-US"/>
          </a:p>
        </p:txBody>
      </p:sp>
      <p:sp>
        <p:nvSpPr>
          <p:cNvPr id="4" name="Slide Number Placeholder 3"/>
          <p:cNvSpPr>
            <a:spLocks noGrp="1"/>
          </p:cNvSpPr>
          <p:nvPr>
            <p:ph type="sldNum" sz="quarter" idx="5"/>
          </p:nvPr>
        </p:nvSpPr>
        <p:spPr/>
        <p:txBody>
          <a:bodyPr/>
          <a:lstStyle/>
          <a:p>
            <a:fld id="{F66D8475-DB69-4C03-935E-511C76C69CBF}" type="slidenum">
              <a:rPr lang="en-US"/>
              <a:t>2</a:t>
            </a:fld>
            <a:endParaRPr lang="en-US"/>
          </a:p>
        </p:txBody>
      </p:sp>
    </p:spTree>
    <p:extLst>
      <p:ext uri="{BB962C8B-B14F-4D97-AF65-F5344CB8AC3E}">
        <p14:creationId xmlns:p14="http://schemas.microsoft.com/office/powerpoint/2010/main" val="1391738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Olivia </a:t>
            </a:r>
          </a:p>
        </p:txBody>
      </p:sp>
      <p:sp>
        <p:nvSpPr>
          <p:cNvPr id="4" name="Slide Number Placeholder 3"/>
          <p:cNvSpPr>
            <a:spLocks noGrp="1"/>
          </p:cNvSpPr>
          <p:nvPr>
            <p:ph type="sldNum" sz="quarter" idx="5"/>
          </p:nvPr>
        </p:nvSpPr>
        <p:spPr/>
        <p:txBody>
          <a:bodyPr/>
          <a:lstStyle/>
          <a:p>
            <a:fld id="{F66D8475-DB69-4C03-935E-511C76C69CBF}" type="slidenum">
              <a:rPr lang="en-US"/>
              <a:t>23</a:t>
            </a:fld>
            <a:endParaRPr lang="en-US"/>
          </a:p>
        </p:txBody>
      </p:sp>
    </p:spTree>
    <p:extLst>
      <p:ext uri="{BB962C8B-B14F-4D97-AF65-F5344CB8AC3E}">
        <p14:creationId xmlns:p14="http://schemas.microsoft.com/office/powerpoint/2010/main" val="30383027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Olivia </a:t>
            </a:r>
          </a:p>
          <a:p>
            <a:r>
              <a:rPr lang="en-US">
                <a:cs typeface="Calibri"/>
              </a:rPr>
              <a:t>*Just read </a:t>
            </a:r>
            <a:endParaRPr lang="en-US"/>
          </a:p>
          <a:p>
            <a:endParaRPr lang="en-US"/>
          </a:p>
          <a:p>
            <a:r>
              <a:rPr lang="en-US"/>
              <a:t>Theoretically, the tropical stratosphere has interannual memory [</a:t>
            </a:r>
            <a:r>
              <a:rPr lang="en-US" i="1"/>
              <a:t>Scott and Haynes</a:t>
            </a:r>
            <a:r>
              <a:rPr lang="en-US"/>
              <a:t>, </a:t>
            </a:r>
            <a:r>
              <a:rPr lang="en-US" b="1" u="sng">
                <a:hlinkClick r:id="rId3"/>
              </a:rPr>
              <a:t>1998</a:t>
            </a:r>
            <a:r>
              <a:rPr lang="en-US"/>
              <a:t>], and zonal wind anomalies can persist for many months. The very large and quasi-regular interannual fluctuations from the QBO could therefore provide one of the few purely atmospheric sources of climate predictability on seasonal to decadal timescales.</a:t>
            </a:r>
            <a:endParaRPr lang="en-US">
              <a:cs typeface="Calibri"/>
            </a:endParaRPr>
          </a:p>
          <a:p>
            <a:br>
              <a:rPr lang="en-US">
                <a:cs typeface="+mn-lt"/>
              </a:rPr>
            </a:br>
            <a:endParaRPr lang="en-US"/>
          </a:p>
        </p:txBody>
      </p:sp>
      <p:sp>
        <p:nvSpPr>
          <p:cNvPr id="4" name="Slide Number Placeholder 3"/>
          <p:cNvSpPr>
            <a:spLocks noGrp="1"/>
          </p:cNvSpPr>
          <p:nvPr>
            <p:ph type="sldNum" sz="quarter" idx="5"/>
          </p:nvPr>
        </p:nvSpPr>
        <p:spPr/>
        <p:txBody>
          <a:bodyPr/>
          <a:lstStyle/>
          <a:p>
            <a:fld id="{F66D8475-DB69-4C03-935E-511C76C69CBF}" type="slidenum">
              <a:rPr lang="en-US"/>
              <a:t>24</a:t>
            </a:fld>
            <a:endParaRPr lang="en-US"/>
          </a:p>
        </p:txBody>
      </p:sp>
    </p:spTree>
    <p:extLst>
      <p:ext uri="{BB962C8B-B14F-4D97-AF65-F5344CB8AC3E}">
        <p14:creationId xmlns:p14="http://schemas.microsoft.com/office/powerpoint/2010/main" val="15582111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a:t>
            </a:r>
          </a:p>
          <a:p>
            <a:endParaRPr lang="en-US">
              <a:cs typeface="Calibri"/>
            </a:endParaRPr>
          </a:p>
          <a:p>
            <a:pPr marL="171450" indent="-171450" algn="just">
              <a:lnSpc>
                <a:spcPct val="95000"/>
              </a:lnSpc>
              <a:spcBef>
                <a:spcPts val="1400"/>
              </a:spcBef>
              <a:spcAft>
                <a:spcPts val="200"/>
              </a:spcAft>
              <a:buFont typeface="Arial"/>
              <a:buChar char="•"/>
            </a:pPr>
            <a:r>
              <a:rPr lang="en-US"/>
              <a:t>We know that the inherent timescale of atmospheric processes is generally considered to be too short to aid climate prediction on seasonal to decadal timescales. However, the tropical stratosphere represents a clear exception to this general rule. The very large and quasi-regular interannual fluctuations from the </a:t>
            </a:r>
            <a:r>
              <a:rPr lang="en-US" b="1"/>
              <a:t>quasi-biennial oscillation (QBO)</a:t>
            </a:r>
            <a:r>
              <a:rPr lang="en-US"/>
              <a:t> could provide one of the few purely atmospheric sources of climate predictability on seasonal to decadal timescales.</a:t>
            </a:r>
            <a:endParaRPr lang="en-US">
              <a:cs typeface="Calibri"/>
            </a:endParaRPr>
          </a:p>
          <a:p>
            <a:pPr marL="171450" indent="-171450" algn="just">
              <a:lnSpc>
                <a:spcPct val="95000"/>
              </a:lnSpc>
              <a:spcBef>
                <a:spcPts val="1400"/>
              </a:spcBef>
              <a:spcAft>
                <a:spcPts val="200"/>
              </a:spcAft>
              <a:buFont typeface="Arial"/>
              <a:buChar char="•"/>
            </a:pPr>
            <a:endParaRPr lang="en-US">
              <a:cs typeface="Calibri"/>
            </a:endParaRPr>
          </a:p>
          <a:p>
            <a:pPr marL="171450" indent="-171450" algn="just">
              <a:lnSpc>
                <a:spcPct val="95000"/>
              </a:lnSpc>
              <a:spcBef>
                <a:spcPts val="1400"/>
              </a:spcBef>
              <a:spcAft>
                <a:spcPts val="200"/>
              </a:spcAft>
              <a:buFont typeface="Arial"/>
              <a:buChar char="•"/>
            </a:pPr>
            <a:r>
              <a:rPr lang="en-US"/>
              <a:t>This study makes use of ensembles of seasonal to decadal forecasts </a:t>
            </a:r>
            <a:r>
              <a:rPr lang="en-US" b="1"/>
              <a:t>to quantify prediction skill of the QBO. They</a:t>
            </a:r>
            <a:r>
              <a:rPr lang="en-US"/>
              <a:t> assess whether the </a:t>
            </a:r>
            <a:r>
              <a:rPr lang="en-US" b="1"/>
              <a:t>influence of the QBO on extratropical surface winter climate</a:t>
            </a:r>
            <a:r>
              <a:rPr lang="en-US"/>
              <a:t> is reproduced in initialized seasonal to decadal predictions</a:t>
            </a:r>
            <a:endParaRPr lang="en-US">
              <a:cs typeface="Calibri"/>
            </a:endParaRPr>
          </a:p>
          <a:p>
            <a:pPr marL="171450" indent="-171450" algn="just">
              <a:lnSpc>
                <a:spcPct val="95000"/>
              </a:lnSpc>
              <a:spcBef>
                <a:spcPts val="1400"/>
              </a:spcBef>
              <a:spcAft>
                <a:spcPts val="200"/>
              </a:spcAft>
              <a:buFont typeface="Arial"/>
              <a:buChar char="•"/>
            </a:pPr>
            <a:endParaRPr lang="en-US">
              <a:cs typeface="Calibri"/>
            </a:endParaRPr>
          </a:p>
          <a:p>
            <a:pPr algn="just">
              <a:lnSpc>
                <a:spcPct val="95000"/>
              </a:lnSpc>
              <a:spcBef>
                <a:spcPts val="1400"/>
              </a:spcBef>
              <a:spcAft>
                <a:spcPts val="200"/>
              </a:spcAft>
            </a:pP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F66D8475-DB69-4C03-935E-511C76C69CBF}" type="slidenum">
              <a:rPr lang="en-US"/>
              <a:t>25</a:t>
            </a:fld>
            <a:endParaRPr lang="en-US"/>
          </a:p>
        </p:txBody>
      </p:sp>
    </p:spTree>
    <p:extLst>
      <p:ext uri="{BB962C8B-B14F-4D97-AF65-F5344CB8AC3E}">
        <p14:creationId xmlns:p14="http://schemas.microsoft.com/office/powerpoint/2010/main" val="38062755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a:t>
            </a:r>
          </a:p>
          <a:p>
            <a:endParaRPr lang="en-US">
              <a:cs typeface="Calibri"/>
            </a:endParaRPr>
          </a:p>
          <a:p>
            <a:r>
              <a:rPr lang="en-US"/>
              <a:t>Seasonal hindcasts for this study are provided by two systems. They first use the output from the UK Met Office (UKMO) decadal prediction system, with the atmospheric resolution of 0.83 by 0.55 degree and ocean resolution of 0.25. Ensemble of forecasts was run for 1996-2009, and they also use output from ECMWF system 4 seasonal forecasting system</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F66D8475-DB69-4C03-935E-511C76C69CBF}" type="slidenum">
              <a:rPr lang="en-US"/>
              <a:t>26</a:t>
            </a:fld>
            <a:endParaRPr lang="en-US"/>
          </a:p>
        </p:txBody>
      </p:sp>
    </p:spTree>
    <p:extLst>
      <p:ext uri="{BB962C8B-B14F-4D97-AF65-F5344CB8AC3E}">
        <p14:creationId xmlns:p14="http://schemas.microsoft.com/office/powerpoint/2010/main" val="36158485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 </a:t>
            </a:r>
          </a:p>
          <a:p>
            <a:endParaRPr lang="en-US">
              <a:cs typeface="Calibri"/>
            </a:endParaRPr>
          </a:p>
          <a:p>
            <a:r>
              <a:rPr lang="en-US"/>
              <a:t>Decadal hindcasts for this study are also provided by two systems of UKMO and </a:t>
            </a:r>
            <a:r>
              <a:rPr lang="en-US" err="1"/>
              <a:t>MiKlip</a:t>
            </a:r>
            <a:r>
              <a:rPr lang="en-US"/>
              <a:t> decadal prediction system. The atmospheric fields are taken for the period 1960–2012. The oceanic component is initialized with temperature and salinity anomalies from the oceanic reanalysis (ORAS4)</a:t>
            </a:r>
            <a:endParaRPr lang="en-US">
              <a:cs typeface="Calibri"/>
            </a:endParaRPr>
          </a:p>
        </p:txBody>
      </p:sp>
      <p:sp>
        <p:nvSpPr>
          <p:cNvPr id="4" name="Slide Number Placeholder 3"/>
          <p:cNvSpPr>
            <a:spLocks noGrp="1"/>
          </p:cNvSpPr>
          <p:nvPr>
            <p:ph type="sldNum" sz="quarter" idx="5"/>
          </p:nvPr>
        </p:nvSpPr>
        <p:spPr/>
        <p:txBody>
          <a:bodyPr/>
          <a:lstStyle/>
          <a:p>
            <a:fld id="{F66D8475-DB69-4C03-935E-511C76C69CBF}" type="slidenum">
              <a:rPr lang="en-US"/>
              <a:t>27</a:t>
            </a:fld>
            <a:endParaRPr lang="en-US"/>
          </a:p>
        </p:txBody>
      </p:sp>
    </p:spTree>
    <p:extLst>
      <p:ext uri="{BB962C8B-B14F-4D97-AF65-F5344CB8AC3E}">
        <p14:creationId xmlns:p14="http://schemas.microsoft.com/office/powerpoint/2010/main" val="33693186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Olivia </a:t>
            </a:r>
            <a:endParaRPr lang="en-US"/>
          </a:p>
          <a:p>
            <a:endParaRPr lang="en-US"/>
          </a:p>
          <a:p>
            <a:r>
              <a:rPr lang="en-US"/>
              <a:t>We use the 30 </a:t>
            </a:r>
            <a:r>
              <a:rPr lang="en-US" err="1"/>
              <a:t>hPa</a:t>
            </a:r>
            <a:r>
              <a:rPr lang="en-US"/>
              <a:t> monthly mean zonal wind near the equator as a standard diagnostic of the state of the QBO. Example forecasts of the QBO are shown in Figure 1 for the UKMO DePreSysv2 and </a:t>
            </a:r>
            <a:r>
              <a:rPr lang="en-US" err="1"/>
              <a:t>MiKlip</a:t>
            </a:r>
            <a:r>
              <a:rPr lang="en-US"/>
              <a:t> systems. These example forecasts were initialized in late 1965 and were free running thereafter.</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F66D8475-DB69-4C03-935E-511C76C69CBF}" type="slidenum">
              <a:rPr lang="en-US"/>
              <a:t>28</a:t>
            </a:fld>
            <a:endParaRPr lang="en-US"/>
          </a:p>
        </p:txBody>
      </p:sp>
    </p:spTree>
    <p:extLst>
      <p:ext uri="{BB962C8B-B14F-4D97-AF65-F5344CB8AC3E}">
        <p14:creationId xmlns:p14="http://schemas.microsoft.com/office/powerpoint/2010/main" val="3030319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Olivia </a:t>
            </a:r>
          </a:p>
          <a:p>
            <a:endParaRPr lang="en-US" b="1">
              <a:cs typeface="Calibri"/>
            </a:endParaRPr>
          </a:p>
          <a:p>
            <a:r>
              <a:rPr lang="en-US" b="1">
                <a:cs typeface="Calibri"/>
              </a:rPr>
              <a:t>AFTER FIRST BULLET</a:t>
            </a:r>
          </a:p>
          <a:p>
            <a:r>
              <a:rPr lang="en-US" b="1"/>
              <a:t>As mentioned previously, the skill of these QBO predictions remains high at very long lead times and is higher than other highly predictable modes of climate variability such as El Niño–Southern Oscillation </a:t>
            </a:r>
            <a:endParaRPr lang="en-US" b="1">
              <a:cs typeface="Calibri"/>
            </a:endParaRPr>
          </a:p>
        </p:txBody>
      </p:sp>
      <p:sp>
        <p:nvSpPr>
          <p:cNvPr id="4" name="Slide Number Placeholder 3"/>
          <p:cNvSpPr>
            <a:spLocks noGrp="1"/>
          </p:cNvSpPr>
          <p:nvPr>
            <p:ph type="sldNum" sz="quarter" idx="5"/>
          </p:nvPr>
        </p:nvSpPr>
        <p:spPr/>
        <p:txBody>
          <a:bodyPr/>
          <a:lstStyle/>
          <a:p>
            <a:fld id="{F66D8475-DB69-4C03-935E-511C76C69CBF}" type="slidenum">
              <a:rPr lang="en-US"/>
              <a:t>29</a:t>
            </a:fld>
            <a:endParaRPr lang="en-US"/>
          </a:p>
        </p:txBody>
      </p:sp>
    </p:spTree>
    <p:extLst>
      <p:ext uri="{BB962C8B-B14F-4D97-AF65-F5344CB8AC3E}">
        <p14:creationId xmlns:p14="http://schemas.microsoft.com/office/powerpoint/2010/main" val="6162970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Olivia </a:t>
            </a:r>
            <a:endParaRPr lang="en-US"/>
          </a:p>
          <a:p>
            <a:endParaRPr lang="en-US"/>
          </a:p>
          <a:p>
            <a:r>
              <a:rPr lang="en-US">
                <a:cs typeface="Calibri"/>
              </a:rPr>
              <a:t>*Read this </a:t>
            </a:r>
            <a:endParaRPr lang="en-US"/>
          </a:p>
          <a:p>
            <a:r>
              <a:rPr lang="en-US"/>
              <a:t>A complementary view to these deterministic correlation scores is a probabilistic assessment, for example, of the success and failure rates for predicting the phase of the QBO. Table 1 shows the probability of correct prediction of the sign of the QBO in the first three winters, from the UKMO DePreSysv2, for forecasts started in early November. High scores are shown for the first three winters, with decaying but above climatological probability of correctly predicting the sign of the QBO even in the third winter.</a:t>
            </a:r>
            <a:endParaRPr lang="en-US">
              <a:cs typeface="Calibri" panose="020F0502020204030204"/>
            </a:endParaRPr>
          </a:p>
          <a:p>
            <a:endParaRPr lang="en-US">
              <a:cs typeface="Calibri" panose="020F0502020204030204"/>
            </a:endParaRPr>
          </a:p>
        </p:txBody>
      </p:sp>
      <p:sp>
        <p:nvSpPr>
          <p:cNvPr id="4" name="Slide Number Placeholder 3"/>
          <p:cNvSpPr>
            <a:spLocks noGrp="1"/>
          </p:cNvSpPr>
          <p:nvPr>
            <p:ph type="sldNum" sz="quarter" idx="5"/>
          </p:nvPr>
        </p:nvSpPr>
        <p:spPr/>
        <p:txBody>
          <a:bodyPr/>
          <a:lstStyle/>
          <a:p>
            <a:fld id="{F66D8475-DB69-4C03-935E-511C76C69CBF}" type="slidenum">
              <a:rPr lang="en-US"/>
              <a:t>30</a:t>
            </a:fld>
            <a:endParaRPr lang="en-US"/>
          </a:p>
        </p:txBody>
      </p:sp>
    </p:spTree>
    <p:extLst>
      <p:ext uri="{BB962C8B-B14F-4D97-AF65-F5344CB8AC3E}">
        <p14:creationId xmlns:p14="http://schemas.microsoft.com/office/powerpoint/2010/main" val="1916648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Olivia </a:t>
            </a:r>
            <a:endParaRPr lang="en-US"/>
          </a:p>
          <a:p>
            <a:endParaRPr lang="en-US"/>
          </a:p>
          <a:p>
            <a:r>
              <a:rPr lang="en-US"/>
              <a:t>Verification against observational analysis is an important guide to the level of forecast skill that might be achievable with current systems, but what potential is there for higher skill? </a:t>
            </a:r>
          </a:p>
          <a:p>
            <a:endParaRPr lang="en-US"/>
          </a:p>
          <a:p>
            <a:r>
              <a:rPr lang="en-US" b="1"/>
              <a:t>To answer this question the authors use a very simple statistical model of the QBO. Assuming that the QBO is a regular 28month sinusoidal oscillation, and calculate correlation scores given the initial phase of the oscillation.</a:t>
            </a:r>
            <a:endParaRPr lang="en-US" b="1">
              <a:cs typeface="Calibri" panose="020F0502020204030204"/>
            </a:endParaRPr>
          </a:p>
          <a:p>
            <a:endParaRPr lang="en-US">
              <a:cs typeface="Calibri" panose="020F0502020204030204"/>
            </a:endParaRPr>
          </a:p>
          <a:p>
            <a:r>
              <a:rPr lang="en-US"/>
              <a:t>The initial phase is calculated as 2πn/28 where n is the number of months since the last QBO maximum phase (either E or W). The green lines in Figure 2 demonstrate the high predictability of the QBO based on the above model. This simple method yields skill at least as high as that found in dynamical prediction systems, especially for timescales beyond 1 year, and demonstrates that the QBO is regular enough to have a high degree of inherent predictability.</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F66D8475-DB69-4C03-935E-511C76C69CBF}" type="slidenum">
              <a:rPr lang="en-US"/>
              <a:t>31</a:t>
            </a:fld>
            <a:endParaRPr lang="en-US"/>
          </a:p>
        </p:txBody>
      </p:sp>
    </p:spTree>
    <p:extLst>
      <p:ext uri="{BB962C8B-B14F-4D97-AF65-F5344CB8AC3E}">
        <p14:creationId xmlns:p14="http://schemas.microsoft.com/office/powerpoint/2010/main" val="13199970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Olivia </a:t>
            </a:r>
            <a:endParaRPr lang="en-US"/>
          </a:p>
          <a:p>
            <a:endParaRPr lang="en-US"/>
          </a:p>
          <a:p>
            <a:r>
              <a:rPr lang="en-US">
                <a:cs typeface="Calibri"/>
              </a:rPr>
              <a:t>*Read this first </a:t>
            </a:r>
            <a:endParaRPr lang="en-US"/>
          </a:p>
          <a:p>
            <a:endParaRPr lang="en-US">
              <a:cs typeface="Calibri"/>
            </a:endParaRPr>
          </a:p>
          <a:p>
            <a:r>
              <a:rPr lang="en-US" b="1">
                <a:cs typeface="Calibri"/>
              </a:rPr>
              <a:t>AFTER LAST POINT </a:t>
            </a:r>
          </a:p>
          <a:p>
            <a:r>
              <a:rPr lang="en-US" b="1"/>
              <a:t>It is therefore </a:t>
            </a:r>
            <a:r>
              <a:rPr lang="en-US" b="1" err="1"/>
              <a:t>suermised</a:t>
            </a:r>
            <a:r>
              <a:rPr lang="en-US" b="1"/>
              <a:t> that if initial condition errors and model errors in representing the QBO are reduced, then much higher levels of forecast skill may be achievable.</a:t>
            </a:r>
            <a:endParaRPr lang="en-US" b="1">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F66D8475-DB69-4C03-935E-511C76C69CBF}" type="slidenum">
              <a:rPr lang="en-US"/>
              <a:t>32</a:t>
            </a:fld>
            <a:endParaRPr lang="en-US"/>
          </a:p>
        </p:txBody>
      </p:sp>
    </p:spTree>
    <p:extLst>
      <p:ext uri="{BB962C8B-B14F-4D97-AF65-F5344CB8AC3E}">
        <p14:creationId xmlns:p14="http://schemas.microsoft.com/office/powerpoint/2010/main" val="1075060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Olivia </a:t>
            </a:r>
            <a:endParaRPr lang="en-US"/>
          </a:p>
          <a:p>
            <a:endParaRPr lang="en-US"/>
          </a:p>
          <a:p>
            <a:r>
              <a:rPr lang="en-US" b="1">
                <a:cs typeface="Calibri"/>
              </a:rPr>
              <a:t>Just read from slide </a:t>
            </a:r>
          </a:p>
          <a:p>
            <a:pPr marL="171450" indent="-171450">
              <a:lnSpc>
                <a:spcPct val="95000"/>
              </a:lnSpc>
              <a:spcBef>
                <a:spcPts val="1400"/>
              </a:spcBef>
              <a:spcAft>
                <a:spcPts val="200"/>
              </a:spcAft>
              <a:buFont typeface="Arial,Sans-Serif"/>
              <a:buChar char="•"/>
            </a:pPr>
            <a:r>
              <a:rPr lang="en-US"/>
              <a:t>A small history lesson:</a:t>
            </a:r>
          </a:p>
          <a:p>
            <a:pPr marL="628650" lvl="1" indent="-171450">
              <a:lnSpc>
                <a:spcPct val="90000"/>
              </a:lnSpc>
              <a:spcBef>
                <a:spcPts val="300"/>
              </a:spcBef>
              <a:spcAft>
                <a:spcPts val="300"/>
              </a:spcAft>
              <a:buFont typeface="Arial,Sans-Serif"/>
              <a:buChar char="•"/>
            </a:pPr>
            <a:r>
              <a:rPr lang="en-US"/>
              <a:t>Discovery of the QBO is credited to the independent work of R. J. Reed in the United States and R. A. </a:t>
            </a:r>
            <a:r>
              <a:rPr lang="en-US" err="1"/>
              <a:t>Ebdon</a:t>
            </a:r>
            <a:r>
              <a:rPr lang="en-US"/>
              <a:t> in Great Britain. Reed announced the discovery, using rawinsonde (balloon) data at Canton Island (2.8øS), of "alternate bands of easterly and westerly winds which originate above 30 km and which move downward through the stratosphere at a speed of about 1 km per month." Reed pointed out that the bands "appear at intervals of roughly 13 months, 26 months being required for a complete cycle." When extending the study to include other equatorial stations, it was concluded that wind fluctuations occurred simultaneously around the equatorial belt and that the estimated wind regimes took about a year to descend from 10 to 60 </a:t>
            </a:r>
            <a:r>
              <a:rPr lang="en-US" err="1"/>
              <a:t>hPa</a:t>
            </a:r>
            <a:r>
              <a:rPr lang="en-US"/>
              <a:t>. </a:t>
            </a:r>
            <a:br>
              <a:rPr lang="en-US">
                <a:cs typeface="+mn-lt"/>
              </a:rPr>
            </a:br>
            <a:endParaRPr lang="en-US"/>
          </a:p>
          <a:p>
            <a:endParaRPr lang="en-US">
              <a:cs typeface="Calibri"/>
            </a:endParaRPr>
          </a:p>
          <a:p>
            <a:r>
              <a:rPr lang="en-US"/>
              <a:t>Many of the dynamical aspects of the QBO are best illustrated by a time-height cross section of monthly-mean equatorial zonal (</a:t>
            </a:r>
            <a:r>
              <a:rPr lang="en-US" err="1"/>
              <a:t>longi</a:t>
            </a:r>
            <a:r>
              <a:rPr lang="en-US"/>
              <a:t>- </a:t>
            </a:r>
            <a:r>
              <a:rPr lang="en-US" err="1"/>
              <a:t>tudinal</a:t>
            </a:r>
            <a:r>
              <a:rPr lang="en-US"/>
              <a:t>) wind (Plate 1). Ideally, such a diagram would be of the zonally averaged zonal wind, but the approximate longitudinal symmetry of the QBO [Belmont and Dartt, 1968] allows rawinsonde observations from a single </a:t>
            </a:r>
            <a:r>
              <a:rPr lang="en-US" err="1"/>
              <a:t>sta</a:t>
            </a:r>
            <a:r>
              <a:rPr lang="en-US"/>
              <a:t>- </a:t>
            </a:r>
            <a:r>
              <a:rPr lang="en-US" err="1"/>
              <a:t>tion</a:t>
            </a:r>
            <a:r>
              <a:rPr lang="en-US"/>
              <a:t> near the equator to suffice</a:t>
            </a:r>
            <a:endParaRPr lang="en-US">
              <a:cs typeface="Calibri"/>
            </a:endParaRPr>
          </a:p>
          <a:p>
            <a:endParaRPr lang="en-US">
              <a:cs typeface="Calibri"/>
            </a:endParaRPr>
          </a:p>
          <a:p>
            <a:r>
              <a:rPr lang="en-US"/>
              <a:t>Rawinsonde observations are used up to 10 </a:t>
            </a:r>
            <a:r>
              <a:rPr lang="en-US" err="1"/>
              <a:t>hPa</a:t>
            </a:r>
            <a:r>
              <a:rPr lang="en-US"/>
              <a:t>, and </a:t>
            </a:r>
            <a:r>
              <a:rPr lang="en-US" err="1"/>
              <a:t>rocketsondes</a:t>
            </a:r>
            <a:r>
              <a:rPr lang="en-US"/>
              <a:t> (meteorological rockets) are used above that. The QBO amplitude diminishes to less than 5 </a:t>
            </a:r>
            <a:r>
              <a:rPr lang="en-US" err="1"/>
              <a:t>rn</a:t>
            </a:r>
            <a:r>
              <a:rPr lang="en-US"/>
              <a:t> s -• at 1 </a:t>
            </a:r>
            <a:r>
              <a:rPr lang="en-US" err="1"/>
              <a:t>hPa</a:t>
            </a:r>
            <a:r>
              <a:rPr lang="en-US"/>
              <a:t>, near the </a:t>
            </a:r>
            <a:r>
              <a:rPr lang="en-US" err="1"/>
              <a:t>stratopaus</a:t>
            </a:r>
            <a:endParaRPr lang="en-US" err="1">
              <a:cs typeface="Calibri"/>
            </a:endParaRPr>
          </a:p>
          <a:p>
            <a:endParaRPr lang="en-US">
              <a:cs typeface="Calibri"/>
            </a:endParaRPr>
          </a:p>
          <a:p>
            <a:r>
              <a:rPr lang="en-US"/>
              <a:t>As part of the compilation of our daily stratospheric charts we have tabulated the daily wind observations of selected stations near the equator since 1957. For the earlier years, the values were extracted from the Northern Hemisphere Data Tabulations. From these daily values the monthly mean zonal wind components were calculated for the levels 70, 50, 40, 30, 20, 15, and 10 </a:t>
            </a:r>
            <a:r>
              <a:rPr lang="en-US" err="1"/>
              <a:t>hPa</a:t>
            </a:r>
            <a:r>
              <a:rPr lang="en-US"/>
              <a:t> and a data set from 1953 to the present was produced by combining the observations of the three radiosonde stations Canton Island (closed 1967), Gan/</a:t>
            </a:r>
            <a:r>
              <a:rPr lang="en-US" err="1"/>
              <a:t>Maledive</a:t>
            </a:r>
            <a:r>
              <a:rPr lang="en-US"/>
              <a:t> Islands (closed 1975), and Singapore (data file: qbo.dat). </a:t>
            </a:r>
            <a:endParaRPr lang="en-US">
              <a:cs typeface="Calibri"/>
            </a:endParaRPr>
          </a:p>
          <a:p>
            <a:endParaRPr lang="en-US">
              <a:cs typeface="Calibri"/>
            </a:endParaRPr>
          </a:p>
          <a:p>
            <a:r>
              <a:rPr lang="en-US"/>
              <a:t>It should be noted, however, that some uncertainties arose at higher levels during the early years from the scarcity of observations. </a:t>
            </a:r>
            <a:endParaRPr lang="en-US">
              <a:cs typeface="Calibri"/>
            </a:endParaRPr>
          </a:p>
          <a:p>
            <a:endParaRPr lang="en-US">
              <a:cs typeface="Calibri"/>
            </a:endParaRPr>
          </a:p>
          <a:p>
            <a:r>
              <a:rPr lang="en-US"/>
              <a:t>Chemical reanalysis a technique that combines observational information from multiple satellite sensors and provides comprehensive information on tropospheric composition variations. In our chemical reanalysis developed at JPL, multi-constituent measurements of O3, NO2, CO, HNO3, and SO2 from the OMI, GOME-2, SCIAMACHY, MLS, TES, and MOPITT satellite instruments were assimilated into a global chemical transport model using an ensemble Kalman filter technique. </a:t>
            </a:r>
            <a:endParaRPr lang="en-US">
              <a:cs typeface="Calibri" panose="020F0502020204030204"/>
            </a:endParaRPr>
          </a:p>
          <a:p>
            <a:endParaRPr lang="en-US"/>
          </a:p>
          <a:p>
            <a:endParaRPr lang="en-US">
              <a:cs typeface="Calibri"/>
            </a:endParaRPr>
          </a:p>
        </p:txBody>
      </p:sp>
      <p:sp>
        <p:nvSpPr>
          <p:cNvPr id="4" name="Slide Number Placeholder 3"/>
          <p:cNvSpPr>
            <a:spLocks noGrp="1"/>
          </p:cNvSpPr>
          <p:nvPr>
            <p:ph type="sldNum" sz="quarter" idx="5"/>
          </p:nvPr>
        </p:nvSpPr>
        <p:spPr/>
        <p:txBody>
          <a:bodyPr/>
          <a:lstStyle/>
          <a:p>
            <a:fld id="{F66D8475-DB69-4C03-935E-511C76C69CBF}" type="slidenum">
              <a:rPr lang="en-US"/>
              <a:t>3</a:t>
            </a:fld>
            <a:endParaRPr lang="en-US"/>
          </a:p>
        </p:txBody>
      </p:sp>
    </p:spTree>
    <p:extLst>
      <p:ext uri="{BB962C8B-B14F-4D97-AF65-F5344CB8AC3E}">
        <p14:creationId xmlns:p14="http://schemas.microsoft.com/office/powerpoint/2010/main" val="33585398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 </a:t>
            </a:r>
            <a:endParaRPr lang="en-US"/>
          </a:p>
          <a:p>
            <a:endParaRPr lang="en-US"/>
          </a:p>
          <a:p>
            <a:r>
              <a:rPr lang="en-US"/>
              <a:t>-----------------------------------------------------------------------------------------------------------------------------------------------------------</a:t>
            </a:r>
            <a:endParaRPr lang="en-US">
              <a:cs typeface="Calibri"/>
            </a:endParaRPr>
          </a:p>
          <a:p>
            <a:endParaRPr lang="en-US">
              <a:cs typeface="Calibri"/>
            </a:endParaRPr>
          </a:p>
          <a:p>
            <a:endParaRPr lang="en-US"/>
          </a:p>
          <a:p>
            <a:r>
              <a:rPr lang="en-US"/>
              <a:t>As we've seen earlier the QBO exhibits asymmetries between the westward and eastward phases. In particular, the eastward phase is weaker in amplitude but propagates more rapidly down through the atmosphere than the easterly phase [Dunkerton, 1991] and these features can be reproduced in climate model simulations of the QBO [Scaife et al., 2002; </a:t>
            </a:r>
            <a:r>
              <a:rPr lang="en-US" err="1"/>
              <a:t>Giorgetta</a:t>
            </a:r>
            <a:r>
              <a:rPr lang="en-US"/>
              <a:t> et al., 2006].</a:t>
            </a:r>
            <a:endParaRPr lang="en-US">
              <a:cs typeface="Calibri"/>
            </a:endParaRPr>
          </a:p>
          <a:p>
            <a:endParaRPr lang="en-US"/>
          </a:p>
          <a:p>
            <a:r>
              <a:rPr lang="en-US"/>
              <a:t>How do these asymmetries affect the predictability of the QBO?</a:t>
            </a:r>
            <a:endParaRPr lang="en-US">
              <a:cs typeface="Calibri"/>
            </a:endParaRPr>
          </a:p>
          <a:p>
            <a:endParaRPr lang="en-US"/>
          </a:p>
          <a:p>
            <a:r>
              <a:rPr lang="en-US"/>
              <a:t>To answer this question we split the forecasts used in Figure 2 into an east and a west category, depending on the phase of the QBO at the start of the forecast. Given the approximate reversal of QBO phase 1 year later, this means that westerly phases at the start of the forecasts are indicative of easterly QBO in the coming year, and vice versa. Both </a:t>
            </a:r>
            <a:r>
              <a:rPr lang="en-US" err="1"/>
              <a:t>MiKlip</a:t>
            </a:r>
            <a:r>
              <a:rPr lang="en-US"/>
              <a:t> and UKMO forecasts showed a hint of differences in skill over the following years depending on this initial phase (not shown), but while impending easterly phases showed slightly lower skill, differences were small and were not examined further</a:t>
            </a:r>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F66D8475-DB69-4C03-935E-511C76C69CBF}" type="slidenum">
              <a:rPr lang="en-US"/>
              <a:t>33</a:t>
            </a:fld>
            <a:endParaRPr lang="en-US"/>
          </a:p>
        </p:txBody>
      </p:sp>
    </p:spTree>
    <p:extLst>
      <p:ext uri="{BB962C8B-B14F-4D97-AF65-F5344CB8AC3E}">
        <p14:creationId xmlns:p14="http://schemas.microsoft.com/office/powerpoint/2010/main" val="41090011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 </a:t>
            </a:r>
            <a:endParaRPr lang="en-US"/>
          </a:p>
          <a:p>
            <a:endParaRPr lang="en-US">
              <a:cs typeface="Calibri"/>
            </a:endParaRPr>
          </a:p>
          <a:p>
            <a:r>
              <a:rPr lang="en-US"/>
              <a:t>The QBO forecasts examined so far covered the winter period and were from November or January initializations. Given the enhanced stalling, especially in winter during the westward phase of the QBO, there may also be a seasonal dependence of QBO forecast skill. To test this we use seasonal forecasts initialized at different times of the year. </a:t>
            </a:r>
            <a:endParaRPr lang="en-US">
              <a:cs typeface="Calibri" panose="020F0502020204030204"/>
            </a:endParaRPr>
          </a:p>
          <a:p>
            <a:endParaRPr lang="en-US">
              <a:cs typeface="Calibri" panose="020F0502020204030204"/>
            </a:endParaRPr>
          </a:p>
          <a:p>
            <a:r>
              <a:rPr lang="en-US">
                <a:cs typeface="Calibri" panose="020F0502020204030204"/>
              </a:rPr>
              <a:t>This figure is a predictability of the QBO in different seasons in independent sets of seasonal forecasts for the years 1996-2009, and correlation scores between forecasts and observational analyses of QBO winds at 30 </a:t>
            </a:r>
            <a:r>
              <a:rPr lang="en-US" err="1">
                <a:cs typeface="Calibri" panose="020F0502020204030204"/>
              </a:rPr>
              <a:t>hPa</a:t>
            </a:r>
            <a:r>
              <a:rPr lang="en-US">
                <a:cs typeface="Calibri" panose="020F0502020204030204"/>
              </a:rPr>
              <a:t> beginning at Feb (green), Aug(red), and Nov (blue). Top is UKMO and bottom is ECMWF forecasts.</a:t>
            </a:r>
          </a:p>
          <a:p>
            <a:endParaRPr lang="en-US"/>
          </a:p>
          <a:p>
            <a:r>
              <a:rPr lang="en-US"/>
              <a:t>It is apparent that forecasts for the winter season in both forecast systems are less skillful than those for spring or autumn. Similar to the dependence of skill on QBO phase, this seasonal cycle in forecast skill is consistent with irregular downward propagation of the QBO, limiting predictability in this season. This effect can also be seen by the rapidly declining skill of forecasts that started in November and August as they approach winter. This seasonal dependence also has consequences when comparing the skill in different forecast systems. </a:t>
            </a:r>
            <a:endParaRPr lang="en-US">
              <a:cs typeface="Calibri"/>
            </a:endParaRPr>
          </a:p>
          <a:p>
            <a:endParaRPr lang="en-US"/>
          </a:p>
          <a:p>
            <a:r>
              <a:rPr lang="en-US">
                <a:cs typeface="Calibri"/>
              </a:rPr>
              <a:t>________</a:t>
            </a:r>
            <a:r>
              <a:rPr lang="en-US"/>
              <a:t>________________________________________________________________________________________________________________________________________________</a:t>
            </a:r>
          </a:p>
          <a:p>
            <a:r>
              <a:rPr lang="en-US"/>
              <a:t>Comparison of QBO skill in different systems need to be done from the same start date as in Figure 3 rather than from different start dates (e.g., </a:t>
            </a:r>
            <a:r>
              <a:rPr lang="en-US" err="1"/>
              <a:t>MiKlip</a:t>
            </a:r>
            <a:r>
              <a:rPr lang="en-US"/>
              <a:t> and UKMO in Figure 2).</a:t>
            </a:r>
            <a:endParaRPr lang="en-US">
              <a:cs typeface="Calibri"/>
            </a:endParaRPr>
          </a:p>
          <a:p>
            <a:endParaRPr lang="en-US">
              <a:cs typeface="Calibri"/>
            </a:endParaRPr>
          </a:p>
          <a:p>
            <a:endParaRPr lang="en-US">
              <a:cs typeface="Calibri"/>
            </a:endParaRPr>
          </a:p>
          <a:p>
            <a:r>
              <a:rPr lang="en-US"/>
              <a:t>Correlation scores for QBO winds for forecasts that started in each season are shown in Figure 3 using all phases of the QBO.</a:t>
            </a:r>
            <a:endParaRPr lang="en-US">
              <a:cs typeface="Calibri"/>
            </a:endParaRPr>
          </a:p>
        </p:txBody>
      </p:sp>
      <p:sp>
        <p:nvSpPr>
          <p:cNvPr id="4" name="Slide Number Placeholder 3"/>
          <p:cNvSpPr>
            <a:spLocks noGrp="1"/>
          </p:cNvSpPr>
          <p:nvPr>
            <p:ph type="sldNum" sz="quarter" idx="5"/>
          </p:nvPr>
        </p:nvSpPr>
        <p:spPr/>
        <p:txBody>
          <a:bodyPr/>
          <a:lstStyle/>
          <a:p>
            <a:fld id="{F66D8475-DB69-4C03-935E-511C76C69CBF}" type="slidenum">
              <a:rPr lang="en-US"/>
              <a:t>34</a:t>
            </a:fld>
            <a:endParaRPr lang="en-US"/>
          </a:p>
        </p:txBody>
      </p:sp>
    </p:spTree>
    <p:extLst>
      <p:ext uri="{BB962C8B-B14F-4D97-AF65-F5344CB8AC3E}">
        <p14:creationId xmlns:p14="http://schemas.microsoft.com/office/powerpoint/2010/main" val="31967760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a:t>
            </a:r>
            <a:endParaRPr lang="en-US"/>
          </a:p>
          <a:p>
            <a:r>
              <a:rPr lang="en-US"/>
              <a:t>The surface winter signal from the QBO in observational analyses is shown in Figure 4a as the mean difference in winter sea level pressure between easterly and westerly cases (E-W). </a:t>
            </a:r>
            <a:endParaRPr lang="en-US">
              <a:cs typeface="Calibri" panose="020F0502020204030204"/>
            </a:endParaRPr>
          </a:p>
          <a:p>
            <a:endParaRPr lang="en-US"/>
          </a:p>
          <a:p>
            <a:r>
              <a:rPr lang="en-US"/>
              <a:t>We can see the sea level pressure is higher than normal over the Arctic and lower than normal over the midlatitudes, particularly in the Atlantic storm track region. The QBO therefore appears to shift the sea level pressure by a significant proportion of the interannual standard deviation and could contribute to winter seasonal forecast skill</a:t>
            </a:r>
            <a:endParaRPr lang="en-US">
              <a:cs typeface="Calibri"/>
            </a:endParaRPr>
          </a:p>
          <a:p>
            <a:endParaRPr lang="en-US">
              <a:cs typeface="Calibri"/>
            </a:endParaRPr>
          </a:p>
          <a:p>
            <a:r>
              <a:rPr lang="en-US"/>
              <a:t>-----------------------------------------------------------------------------------------------------------------------------------------------------------</a:t>
            </a:r>
            <a:endParaRPr lang="en-US">
              <a:cs typeface="Calibri"/>
            </a:endParaRPr>
          </a:p>
          <a:p>
            <a:endParaRPr lang="en-US">
              <a:cs typeface="Calibri"/>
            </a:endParaRPr>
          </a:p>
          <a:p>
            <a:r>
              <a:rPr lang="en-US"/>
              <a:t>We can see the sea level pressure is higher than normal over the Arctic and lower than normal over the midlatitudes, particularly in the Atlantic storm track region, indicating a more negative North Atlantic Oscillation/Arctic Oscillation in the easterly than the westerly QBO phase. The amplitude of this effect is several </a:t>
            </a:r>
            <a:r>
              <a:rPr lang="en-US" err="1"/>
              <a:t>hPa</a:t>
            </a:r>
            <a:r>
              <a:rPr lang="en-US"/>
              <a:t>, a sizeable fraction of the year-to-year variability itself (not shown). </a:t>
            </a:r>
            <a:endParaRPr lang="en-US">
              <a:cs typeface="Calibri"/>
            </a:endParaRPr>
          </a:p>
        </p:txBody>
      </p:sp>
      <p:sp>
        <p:nvSpPr>
          <p:cNvPr id="4" name="Slide Number Placeholder 3"/>
          <p:cNvSpPr>
            <a:spLocks noGrp="1"/>
          </p:cNvSpPr>
          <p:nvPr>
            <p:ph type="sldNum" sz="quarter" idx="5"/>
          </p:nvPr>
        </p:nvSpPr>
        <p:spPr/>
        <p:txBody>
          <a:bodyPr/>
          <a:lstStyle/>
          <a:p>
            <a:fld id="{F66D8475-DB69-4C03-935E-511C76C69CBF}" type="slidenum">
              <a:rPr lang="en-US"/>
              <a:t>35</a:t>
            </a:fld>
            <a:endParaRPr lang="en-US"/>
          </a:p>
        </p:txBody>
      </p:sp>
    </p:spTree>
    <p:extLst>
      <p:ext uri="{BB962C8B-B14F-4D97-AF65-F5344CB8AC3E}">
        <p14:creationId xmlns:p14="http://schemas.microsoft.com/office/powerpoint/2010/main" val="38569628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a:t>
            </a:r>
            <a:endParaRPr lang="en-US"/>
          </a:p>
          <a:p>
            <a:r>
              <a:rPr lang="en-US"/>
              <a:t>The performance of the decadal and seasonal forecasts described above in reproducing the observed QBO surface teleconnection is shown in Figure 4.</a:t>
            </a:r>
            <a:endParaRPr lang="en-US">
              <a:cs typeface="Calibri"/>
            </a:endParaRPr>
          </a:p>
          <a:p>
            <a:endParaRPr lang="en-US">
              <a:cs typeface="Calibri"/>
            </a:endParaRPr>
          </a:p>
          <a:p>
            <a:r>
              <a:rPr lang="en-US"/>
              <a:t>(b) The UKMO decadal hindcasts cover the same period (1960-2006) as the observed analysis but show only small and statistically insignificant differences in surface climate between the Easterly and Westerly phases of the QBO.</a:t>
            </a:r>
            <a:endParaRPr lang="en-US">
              <a:cs typeface="Calibri"/>
            </a:endParaRPr>
          </a:p>
          <a:p>
            <a:endParaRPr lang="en-US">
              <a:cs typeface="Calibri"/>
            </a:endParaRPr>
          </a:p>
          <a:p>
            <a:r>
              <a:rPr lang="en-US"/>
              <a:t>(c) UKMO seasonal forecasts show high pressure at high latitudes and low pressure at midlatitudes in the easterly minus westerly QBO composite</a:t>
            </a:r>
            <a:endParaRPr lang="en-US">
              <a:cs typeface="Calibri"/>
            </a:endParaRPr>
          </a:p>
          <a:p>
            <a:endParaRPr lang="en-US">
              <a:cs typeface="Calibri"/>
            </a:endParaRPr>
          </a:p>
          <a:p>
            <a:r>
              <a:rPr lang="en-US">
                <a:cs typeface="Calibri"/>
              </a:rPr>
              <a:t>(d), (e)</a:t>
            </a:r>
            <a:r>
              <a:rPr lang="en-US"/>
              <a:t> MIKLIP decadal and ECMWF seasonal forecasts show some signature of the teleconnection, but it is very weak.</a:t>
            </a:r>
            <a:endParaRPr lang="en-US">
              <a:cs typeface="Calibri"/>
            </a:endParaRPr>
          </a:p>
          <a:p>
            <a:endParaRPr lang="en-US">
              <a:cs typeface="Calibri"/>
            </a:endParaRPr>
          </a:p>
          <a:p>
            <a:r>
              <a:rPr lang="en-US"/>
              <a:t>The sign and basic pattern of the teleconnection appears to be reproduced in these forecasts, with high pressure over the Arctic and lower pressure at midlatitudes, albeit with weaker than observed amplitude.</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F66D8475-DB69-4C03-935E-511C76C69CBF}" type="slidenum">
              <a:rPr lang="en-US"/>
              <a:t>36</a:t>
            </a:fld>
            <a:endParaRPr lang="en-US"/>
          </a:p>
        </p:txBody>
      </p:sp>
    </p:spTree>
    <p:extLst>
      <p:ext uri="{BB962C8B-B14F-4D97-AF65-F5344CB8AC3E}">
        <p14:creationId xmlns:p14="http://schemas.microsoft.com/office/powerpoint/2010/main" val="31935662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a:t>
            </a:r>
            <a:endParaRPr lang="en-US"/>
          </a:p>
          <a:p>
            <a:endParaRPr lang="en-US"/>
          </a:p>
          <a:p>
            <a:r>
              <a:rPr lang="en-US"/>
              <a:t>1. They have quantified levels of predictability of the QBO in initialized climate predictions on seasonal to decadal timescales. High levels of predictability were found in retrospective forecasts with correlations exceeding 0.7 at a lead time of 1 year (figure 2).</a:t>
            </a:r>
            <a:endParaRPr lang="en-US">
              <a:cs typeface="Calibri" panose="020F0502020204030204"/>
            </a:endParaRPr>
          </a:p>
          <a:p>
            <a:endParaRPr lang="en-US">
              <a:cs typeface="Calibri" panose="020F0502020204030204"/>
            </a:endParaRPr>
          </a:p>
          <a:p>
            <a:r>
              <a:rPr lang="en-US">
                <a:cs typeface="Calibri" panose="020F0502020204030204"/>
              </a:rPr>
              <a:t>2. </a:t>
            </a:r>
            <a:r>
              <a:rPr lang="en-US"/>
              <a:t>They also find some sensitivity of the forecast skill to both the season and phase of the QBO at the start of the forecast. Forecasts leading into winter and starting in the westerly phase show the lowest subsequent skill (figure 3). It would be interesting to extend this analysis to forecasts beginning in other calendar months to fully characterize the seasonal dependence of QBO prediction skill + why Feb is regarded as spring.</a:t>
            </a:r>
            <a:endParaRPr lang="en-US">
              <a:cs typeface="Calibri"/>
            </a:endParaRPr>
          </a:p>
          <a:p>
            <a:endParaRPr lang="en-US">
              <a:cs typeface="Calibri"/>
            </a:endParaRPr>
          </a:p>
          <a:p>
            <a:r>
              <a:rPr lang="en-US">
                <a:cs typeface="Calibri"/>
              </a:rPr>
              <a:t>3. </a:t>
            </a:r>
            <a:r>
              <a:rPr lang="en-US"/>
              <a:t>There are also hints at potentially significant improvement from idealized estimates of predictability. However, these “perfect predictability” estimates may be different in models with a QBO that does not rely on parameterized gravity waves [e.g., </a:t>
            </a:r>
            <a:r>
              <a:rPr lang="en-US" err="1"/>
              <a:t>Kawatani</a:t>
            </a:r>
            <a:endParaRPr lang="en-US" err="1">
              <a:cs typeface="Calibri" panose="020F0502020204030204"/>
            </a:endParaRPr>
          </a:p>
          <a:p>
            <a:r>
              <a:rPr lang="en-US"/>
              <a:t>et al., 2010], and it is not yet known whether including variability in gravity wave sources would make predictions less skillful by adding unpredictable variability or more skillful.</a:t>
            </a:r>
            <a:endParaRPr lang="en-US">
              <a:cs typeface="Calibri"/>
            </a:endParaRPr>
          </a:p>
          <a:p>
            <a:endParaRPr lang="en-US">
              <a:cs typeface="Calibri"/>
            </a:endParaRPr>
          </a:p>
          <a:p>
            <a:r>
              <a:rPr lang="en-US">
                <a:cs typeface="Calibri"/>
              </a:rPr>
              <a:t>4.</a:t>
            </a:r>
            <a:r>
              <a:rPr lang="en-US"/>
              <a:t> Finally, despite success in predicting the QBO itself, only certain aspects of the QBO teleconnections to the surface climate are represented in many model forecasts as weak North Atlantic Oscillation/Arctic Oscillation-like pressure patterns</a:t>
            </a:r>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F66D8475-DB69-4C03-935E-511C76C69CBF}" type="slidenum">
              <a:rPr lang="en-US"/>
              <a:t>37</a:t>
            </a:fld>
            <a:endParaRPr lang="en-US"/>
          </a:p>
        </p:txBody>
      </p:sp>
    </p:spTree>
    <p:extLst>
      <p:ext uri="{BB962C8B-B14F-4D97-AF65-F5344CB8AC3E}">
        <p14:creationId xmlns:p14="http://schemas.microsoft.com/office/powerpoint/2010/main" val="37672417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4. The stratospheric quasi-biennial oscillation in zonal wind linked to a variety of atmospheric phenomenon’s and the tropical weather oscillations. The pressure and circulation anomalies of the East phase of SQBO (hereafter, EQBO) are favorable for initiating El Nino events whereas anomalous conditions associated with the West phase of SQBO (WQBO) promote the “La Nina” or cold ENSO mode. </a:t>
            </a:r>
          </a:p>
          <a:p>
            <a:endParaRPr lang="en-US">
              <a:cs typeface="Calibri"/>
            </a:endParaRPr>
          </a:p>
          <a:p>
            <a:r>
              <a:rPr lang="en-US"/>
              <a:t>The QBO directly impacts stratospheric temperature, water vapor, and ozone, and impacts tropospheric variability by modulating the </a:t>
            </a:r>
            <a:r>
              <a:rPr lang="en-US" b="1"/>
              <a:t>stratospheric polar vortex and the Madden-Julian Oscillation (MJO)</a:t>
            </a:r>
            <a:r>
              <a:rPr lang="en-US"/>
              <a:t>.</a:t>
            </a:r>
            <a:endParaRPr lang="en-US">
              <a:cs typeface="Calibri"/>
            </a:endParaRPr>
          </a:p>
        </p:txBody>
      </p:sp>
      <p:sp>
        <p:nvSpPr>
          <p:cNvPr id="4" name="Slide Number Placeholder 3"/>
          <p:cNvSpPr>
            <a:spLocks noGrp="1"/>
          </p:cNvSpPr>
          <p:nvPr>
            <p:ph type="sldNum" sz="quarter" idx="5"/>
          </p:nvPr>
        </p:nvSpPr>
        <p:spPr/>
        <p:txBody>
          <a:bodyPr/>
          <a:lstStyle/>
          <a:p>
            <a:fld id="{F66D8475-DB69-4C03-935E-511C76C69CBF}" type="slidenum">
              <a:rPr lang="en-US"/>
              <a:t>39</a:t>
            </a:fld>
            <a:endParaRPr lang="en-US"/>
          </a:p>
        </p:txBody>
      </p:sp>
    </p:spTree>
    <p:extLst>
      <p:ext uri="{BB962C8B-B14F-4D97-AF65-F5344CB8AC3E}">
        <p14:creationId xmlns:p14="http://schemas.microsoft.com/office/powerpoint/2010/main" val="4217740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a:t>
            </a:r>
          </a:p>
          <a:p>
            <a:endParaRPr lang="en-US">
              <a:cs typeface="Calibri"/>
            </a:endParaRPr>
          </a:p>
          <a:p>
            <a:r>
              <a:rPr lang="en-US"/>
              <a:t>The QBO is a dominant interannual variation in the equatorial stratosphere. A representation of the QBO is derived from the monthly-mean zonal wind data. This figure is Monthly mean equatorial zonal wind anomalies in the stratosphere as a function of time and height. The data is detrended and </a:t>
            </a:r>
            <a:r>
              <a:rPr lang="en-US" err="1"/>
              <a:t>deseasonalized</a:t>
            </a:r>
            <a:r>
              <a:rPr lang="en-US"/>
              <a:t>.</a:t>
            </a:r>
            <a:endParaRPr lang="en-US">
              <a:cs typeface="Calibri"/>
            </a:endParaRPr>
          </a:p>
          <a:p>
            <a:endParaRPr lang="en-US">
              <a:cs typeface="Calibri"/>
            </a:endParaRPr>
          </a:p>
          <a:p>
            <a:r>
              <a:rPr lang="en-US"/>
              <a:t>Eastward winds (westerly) are red and westward winds (easterly) are blue with 5m/s contour interval.</a:t>
            </a:r>
            <a:endParaRPr lang="en-US">
              <a:cs typeface="Calibri"/>
            </a:endParaRPr>
          </a:p>
          <a:p>
            <a:endParaRPr lang="en-US">
              <a:cs typeface="Calibri"/>
            </a:endParaRPr>
          </a:p>
          <a:p>
            <a:r>
              <a:rPr lang="en-US"/>
              <a:t>As seen in the time-height plot shown here, these alternating winds first appear with a given sign at upper levels and then propagate downward with time.</a:t>
            </a:r>
            <a:endParaRPr lang="en-US">
              <a:cs typeface="Calibri"/>
            </a:endParaRPr>
          </a:p>
          <a:p>
            <a:endParaRPr lang="en-US">
              <a:cs typeface="Calibri"/>
            </a:endParaRPr>
          </a:p>
          <a:p>
            <a:r>
              <a:rPr lang="en-US">
                <a:cs typeface="Calibri"/>
              </a:rPr>
              <a:t>This figure also shows</a:t>
            </a:r>
            <a:r>
              <a:rPr lang="en-US"/>
              <a:t> faster and more regular propagation of the eastward (westerly) phase and stronger intensity and longer duration of the westward (easterly) phase. Maximum amplitudes of both phases occur near 20-hPa. Average period is about 28 months (Period and amplitude vary from cycle to cycle).</a:t>
            </a:r>
            <a:endParaRPr lang="en-US">
              <a:cs typeface="Calibri" panose="020F0502020204030204"/>
            </a:endParaRPr>
          </a:p>
          <a:p>
            <a:endParaRPr lang="en-US">
              <a:cs typeface="Calibri" panose="020F0502020204030204"/>
            </a:endParaRPr>
          </a:p>
          <a:p>
            <a:pPr marL="171450" indent="-171450">
              <a:buFont typeface="Arial,Sans-Serif"/>
              <a:buChar char="•"/>
            </a:pPr>
            <a:r>
              <a:rPr lang="en-US"/>
              <a:t>easterlies are generally stronger (30-35 m/s) than westerlies (15-20 m/s);</a:t>
            </a:r>
            <a:endParaRPr lang="en-US">
              <a:cs typeface="Calibri"/>
            </a:endParaRPr>
          </a:p>
          <a:p>
            <a:pPr marL="171450" indent="-171450">
              <a:buFont typeface="Arial,Sans-Serif"/>
              <a:buChar char="•"/>
            </a:pPr>
            <a:endParaRPr lang="en-US"/>
          </a:p>
          <a:p>
            <a:r>
              <a:rPr lang="en-US"/>
              <a:t>In 2015 and 2016, westward winds unexpectedly appeared at about 40 </a:t>
            </a:r>
            <a:r>
              <a:rPr lang="en-US" err="1"/>
              <a:t>hpa</a:t>
            </a:r>
            <a:r>
              <a:rPr lang="en-US"/>
              <a:t>, interrupting the eastward winds in their familiar steady descent.</a:t>
            </a:r>
            <a:endParaRPr lang="en-US">
              <a:cs typeface="Calibri"/>
            </a:endParaRPr>
          </a:p>
          <a:p>
            <a:endParaRPr lang="en-US">
              <a:cs typeface="Calibri"/>
            </a:endParaRPr>
          </a:p>
          <a:p>
            <a:r>
              <a:rPr lang="en-US"/>
              <a:t>Other paper mentioned the discrepancy in 2015-2016 as a response of stratospheric water vapor and ozone to the unusual timing of El Niño and the QBO disruption in 2015–2016</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F66D8475-DB69-4C03-935E-511C76C69CBF}" type="slidenum">
              <a:rPr lang="en-US"/>
              <a:t>4</a:t>
            </a:fld>
            <a:endParaRPr lang="en-US"/>
          </a:p>
        </p:txBody>
      </p:sp>
    </p:spTree>
    <p:extLst>
      <p:ext uri="{BB962C8B-B14F-4D97-AF65-F5344CB8AC3E}">
        <p14:creationId xmlns:p14="http://schemas.microsoft.com/office/powerpoint/2010/main" val="477818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a:t>
            </a:r>
          </a:p>
          <a:p>
            <a:pPr>
              <a:lnSpc>
                <a:spcPct val="95000"/>
              </a:lnSpc>
              <a:spcBef>
                <a:spcPts val="1400"/>
              </a:spcBef>
              <a:spcAft>
                <a:spcPts val="200"/>
              </a:spcAft>
            </a:pPr>
            <a:endParaRPr lang="en-US"/>
          </a:p>
          <a:p>
            <a:pPr>
              <a:lnSpc>
                <a:spcPct val="95000"/>
              </a:lnSpc>
              <a:spcBef>
                <a:spcPts val="1400"/>
              </a:spcBef>
              <a:spcAft>
                <a:spcPts val="200"/>
              </a:spcAft>
            </a:pPr>
            <a:r>
              <a:rPr lang="en-US"/>
              <a:t>Since stratospheric variables are restricted to pressure levels that both datasets have in common, in this case, the only level both datasets have is 70hPa We use the 70 </a:t>
            </a:r>
            <a:r>
              <a:rPr lang="en-US" err="1"/>
              <a:t>hPa</a:t>
            </a:r>
            <a:r>
              <a:rPr lang="en-US"/>
              <a:t> monthly mean zonal wind near the equator as a standard diagnostic of the state of the QBO.</a:t>
            </a:r>
            <a:endParaRPr lang="en-US">
              <a:cs typeface="Calibri"/>
            </a:endParaRPr>
          </a:p>
        </p:txBody>
      </p:sp>
      <p:sp>
        <p:nvSpPr>
          <p:cNvPr id="4" name="Slide Number Placeholder 3"/>
          <p:cNvSpPr>
            <a:spLocks noGrp="1"/>
          </p:cNvSpPr>
          <p:nvPr>
            <p:ph type="sldNum" sz="quarter" idx="5"/>
          </p:nvPr>
        </p:nvSpPr>
        <p:spPr/>
        <p:txBody>
          <a:bodyPr/>
          <a:lstStyle/>
          <a:p>
            <a:fld id="{F66D8475-DB69-4C03-935E-511C76C69CBF}" type="slidenum">
              <a:rPr lang="en-US"/>
              <a:t>5</a:t>
            </a:fld>
            <a:endParaRPr lang="en-US"/>
          </a:p>
        </p:txBody>
      </p:sp>
    </p:spTree>
    <p:extLst>
      <p:ext uri="{BB962C8B-B14F-4D97-AF65-F5344CB8AC3E}">
        <p14:creationId xmlns:p14="http://schemas.microsoft.com/office/powerpoint/2010/main" val="697371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Olivia </a:t>
            </a:r>
          </a:p>
          <a:p>
            <a:r>
              <a:rPr lang="en-US" b="1">
                <a:cs typeface="Calibri"/>
              </a:rPr>
              <a:t>- Just as a reminder, Autocorrelation </a:t>
            </a:r>
            <a:r>
              <a:rPr lang="en-US" b="1"/>
              <a:t>is the correlation of a signal with a delayed copy of itself as a function of delay.</a:t>
            </a:r>
            <a:endParaRPr lang="en-US" b="1">
              <a:cs typeface="Calibri"/>
            </a:endParaRPr>
          </a:p>
          <a:p>
            <a:endParaRPr lang="en-US">
              <a:cs typeface="Calibri"/>
            </a:endParaRPr>
          </a:p>
          <a:p>
            <a:endParaRPr lang="en-US">
              <a:cs typeface="Calibri"/>
            </a:endParaRPr>
          </a:p>
          <a:p>
            <a:r>
              <a:rPr lang="en-US">
                <a:cs typeface="Calibri"/>
              </a:rPr>
              <a:t>We Performed an </a:t>
            </a:r>
            <a:r>
              <a:rPr lang="en-US" err="1">
                <a:cs typeface="Calibri"/>
              </a:rPr>
              <a:t>autocorrrelation</a:t>
            </a:r>
            <a:r>
              <a:rPr lang="en-US">
                <a:cs typeface="Calibri"/>
              </a:rPr>
              <a:t> function out to 60 months, it shows an damped oscillation with time – if you know the wind at one time in the year you can't predict what the winds will look like (for example) 50 years in the future. </a:t>
            </a:r>
          </a:p>
          <a:p>
            <a:endParaRPr lang="en-US">
              <a:cs typeface="Calibri"/>
            </a:endParaRPr>
          </a:p>
          <a:p>
            <a:r>
              <a:rPr lang="en-US">
                <a:cs typeface="Calibri"/>
              </a:rPr>
              <a:t>-Blue lines show upper and lower confidence bounds. </a:t>
            </a:r>
          </a:p>
          <a:p>
            <a:r>
              <a:rPr lang="en-US">
                <a:cs typeface="Calibri"/>
              </a:rPr>
              <a:t>- Code is set to automatic confidence interval and performs the sample autocorrelation with the approximate 95% confidence interval for the normal distribution</a:t>
            </a:r>
          </a:p>
          <a:p>
            <a:r>
              <a:rPr lang="en-US"/>
              <a:t>A confidence interval, in statistics, refers to </a:t>
            </a:r>
            <a:r>
              <a:rPr lang="en-US" b="1"/>
              <a:t>the probability that a population parameter will fall between a set of values for a certain proportion of times</a:t>
            </a:r>
            <a:r>
              <a:rPr lang="en-US"/>
              <a:t>.</a:t>
            </a:r>
            <a:endParaRPr lang="en-US">
              <a:cs typeface="Calibri"/>
            </a:endParaRPr>
          </a:p>
          <a:p>
            <a:r>
              <a:rPr lang="en-US"/>
              <a:t>The 95% confidence interval defines </a:t>
            </a:r>
            <a:r>
              <a:rPr lang="en-US" b="1"/>
              <a:t>a range of values that you can be 95% certain contains the population mean</a:t>
            </a:r>
            <a:r>
              <a:rPr lang="en-US"/>
              <a:t>. With large samples, you know that mean with much more precision than you do with a small sample, so the confidence interval is quite narrow when computed from a large sample</a:t>
            </a:r>
            <a:endParaRPr lang="en-US">
              <a:cs typeface="Calibri"/>
            </a:endParaRPr>
          </a:p>
          <a:p>
            <a:r>
              <a:rPr lang="en-US"/>
              <a:t>the </a:t>
            </a:r>
            <a:r>
              <a:rPr lang="en-US" err="1"/>
              <a:t>autocorr</a:t>
            </a:r>
            <a:r>
              <a:rPr lang="en-US"/>
              <a:t> function uses a Fourier transform to compute the ACF in the frequency domain, then converts back to the time domain using an inverse Fourier transform.</a:t>
            </a:r>
            <a:endParaRPr lang="en-US">
              <a:cs typeface="Calibri"/>
            </a:endParaRPr>
          </a:p>
        </p:txBody>
      </p:sp>
      <p:sp>
        <p:nvSpPr>
          <p:cNvPr id="4" name="Slide Number Placeholder 3"/>
          <p:cNvSpPr>
            <a:spLocks noGrp="1"/>
          </p:cNvSpPr>
          <p:nvPr>
            <p:ph type="sldNum" sz="quarter" idx="5"/>
          </p:nvPr>
        </p:nvSpPr>
        <p:spPr/>
        <p:txBody>
          <a:bodyPr/>
          <a:lstStyle/>
          <a:p>
            <a:fld id="{F66D8475-DB69-4C03-935E-511C76C69CBF}" type="slidenum">
              <a:rPr lang="en-US"/>
              <a:t>6</a:t>
            </a:fld>
            <a:endParaRPr lang="en-US"/>
          </a:p>
        </p:txBody>
      </p:sp>
    </p:spTree>
    <p:extLst>
      <p:ext uri="{BB962C8B-B14F-4D97-AF65-F5344CB8AC3E}">
        <p14:creationId xmlns:p14="http://schemas.microsoft.com/office/powerpoint/2010/main" val="1670499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 </a:t>
            </a:r>
          </a:p>
          <a:p>
            <a:endParaRPr lang="en-US">
              <a:cs typeface="Calibri"/>
            </a:endParaRPr>
          </a:p>
          <a:p>
            <a:r>
              <a:rPr lang="en-US">
                <a:cs typeface="Calibri"/>
              </a:rPr>
              <a:t>This figures are the power spectra of 70 </a:t>
            </a:r>
            <a:r>
              <a:rPr lang="en-US" err="1">
                <a:cs typeface="Calibri"/>
              </a:rPr>
              <a:t>hPa</a:t>
            </a:r>
            <a:r>
              <a:rPr lang="en-US">
                <a:cs typeface="Calibri"/>
              </a:rPr>
              <a:t> original monthly mean zonal wind (left) and monthly mean zonal wind anomalies (right). </a:t>
            </a:r>
            <a:r>
              <a:rPr lang="en-US"/>
              <a:t>Here, we want to emphasize how little difference there is with detrending this data and it is very quasi-biennial </a:t>
            </a:r>
            <a:r>
              <a:rPr lang="en-US">
                <a:cs typeface="Calibri"/>
              </a:rPr>
              <a:t>with the spike of 28 months. The 28 month oscillation explains more variance than the seasonal cycle. </a:t>
            </a:r>
            <a:endParaRPr lang="en-US"/>
          </a:p>
          <a:p>
            <a:endParaRPr lang="en-US">
              <a:cs typeface="Calibri"/>
            </a:endParaRPr>
          </a:p>
          <a:p>
            <a:r>
              <a:rPr lang="en-US"/>
              <a:t>-----------------------------------------------------------------------------------------------------------------------------------------------------------</a:t>
            </a:r>
            <a:endParaRPr lang="en-US">
              <a:cs typeface="Calibri"/>
            </a:endParaRPr>
          </a:p>
          <a:p>
            <a:endParaRPr lang="en-US">
              <a:cs typeface="Calibri"/>
            </a:endParaRPr>
          </a:p>
          <a:p>
            <a:r>
              <a:rPr lang="en-US">
                <a:cs typeface="Calibri"/>
              </a:rPr>
              <a:t>- </a:t>
            </a:r>
            <a:r>
              <a:rPr lang="en-US"/>
              <a:t>Power spectrum analysis is </a:t>
            </a:r>
            <a:r>
              <a:rPr lang="en-US" b="1"/>
              <a:t>a technique commonly used by PID tuning software and applies a fast Fourier transform (FFT) to the variation of a particular signal to compute its frequency spectrum</a:t>
            </a:r>
            <a:r>
              <a:rPr lang="en-US"/>
              <a:t>. The result is presented as a plot of signal power against frequency and is referred to as its power spectrum.</a:t>
            </a:r>
            <a:endParaRPr lang="en-US">
              <a:cs typeface="Calibri"/>
            </a:endParaRPr>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F66D8475-DB69-4C03-935E-511C76C69CBF}" type="slidenum">
              <a:rPr lang="en-US"/>
              <a:t>7</a:t>
            </a:fld>
            <a:endParaRPr lang="en-US"/>
          </a:p>
        </p:txBody>
      </p:sp>
    </p:spTree>
    <p:extLst>
      <p:ext uri="{BB962C8B-B14F-4D97-AF65-F5344CB8AC3E}">
        <p14:creationId xmlns:p14="http://schemas.microsoft.com/office/powerpoint/2010/main" val="1867550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Olivia </a:t>
            </a:r>
            <a:endParaRPr lang="en-US"/>
          </a:p>
          <a:p>
            <a:endParaRPr lang="en-US"/>
          </a:p>
          <a:p>
            <a:r>
              <a:rPr lang="en-US" b="1"/>
              <a:t>AFTER SECOND BULLET POINT </a:t>
            </a:r>
            <a:endParaRPr lang="en-US" b="1">
              <a:cs typeface="Calibri"/>
            </a:endParaRPr>
          </a:p>
          <a:p>
            <a:r>
              <a:rPr lang="en-US" b="1"/>
              <a:t>A negative, or </a:t>
            </a:r>
            <a:r>
              <a:rPr lang="en-US" b="1" u="sng">
                <a:hlinkClick r:id="rId3"/>
              </a:rPr>
              <a:t>inverse correlation</a:t>
            </a:r>
            <a:r>
              <a:rPr lang="en-US" b="1"/>
              <a:t>, between two variables, indicates that one variable increases while the other decreases, and vice-versa'. This is shown in the next plot </a:t>
            </a:r>
            <a:endParaRPr lang="en-US" b="1">
              <a:cs typeface="Calibri"/>
            </a:endParaRPr>
          </a:p>
          <a:p>
            <a:endParaRPr lang="en-US">
              <a:cs typeface="Calibri" panose="020F0502020204030204"/>
            </a:endParaRPr>
          </a:p>
          <a:p>
            <a:r>
              <a:rPr lang="en-US" b="1">
                <a:cs typeface="Calibri"/>
              </a:rPr>
              <a:t>AFTER 3RD BULLET </a:t>
            </a:r>
          </a:p>
          <a:p>
            <a:r>
              <a:rPr lang="en-US" b="1"/>
              <a:t>The first and second mode explain 92.36% of the quasi-biennial variability in stratospheric mean zonal wind, this analysis increases confidence that zonal </a:t>
            </a:r>
            <a:r>
              <a:rPr lang="en-US" b="1" err="1"/>
              <a:t>strat</a:t>
            </a:r>
            <a:r>
              <a:rPr lang="en-US" b="1"/>
              <a:t>. Winds are the leading mode of the </a:t>
            </a:r>
            <a:r>
              <a:rPr lang="en-US" b="1" err="1"/>
              <a:t>qbo</a:t>
            </a:r>
            <a:r>
              <a:rPr lang="en-US" b="1"/>
              <a:t>. </a:t>
            </a:r>
            <a:endParaRPr lang="en-US" b="1">
              <a:cs typeface="Calibri" panose="020F0502020204030204"/>
            </a:endParaRPr>
          </a:p>
          <a:p>
            <a:endParaRPr lang="en-US">
              <a:cs typeface="Calibri" panose="020F0502020204030204"/>
            </a:endParaRPr>
          </a:p>
          <a:p>
            <a:r>
              <a:rPr lang="en-US" b="1">
                <a:cs typeface="Calibri" panose="020F0502020204030204"/>
              </a:rPr>
              <a:t>-&gt; transition by saying that :</a:t>
            </a:r>
          </a:p>
          <a:p>
            <a:r>
              <a:rPr lang="en-US" b="1">
                <a:cs typeface="Calibri" panose="020F0502020204030204"/>
              </a:rPr>
              <a:t>we can show how these leading modes are reflected in the atmosphere and know these phenomena are occurring through the visual representation and analysis of the graph on the next slide... </a:t>
            </a:r>
            <a:endParaRPr lang="en-US"/>
          </a:p>
          <a:p>
            <a:endParaRPr lang="en-US"/>
          </a:p>
        </p:txBody>
      </p:sp>
      <p:sp>
        <p:nvSpPr>
          <p:cNvPr id="4" name="Slide Number Placeholder 3"/>
          <p:cNvSpPr>
            <a:spLocks noGrp="1"/>
          </p:cNvSpPr>
          <p:nvPr>
            <p:ph type="sldNum" sz="quarter" idx="5"/>
          </p:nvPr>
        </p:nvSpPr>
        <p:spPr/>
        <p:txBody>
          <a:bodyPr/>
          <a:lstStyle/>
          <a:p>
            <a:fld id="{F66D8475-DB69-4C03-935E-511C76C69CBF}" type="slidenum">
              <a:t>8</a:t>
            </a:fld>
            <a:endParaRPr lang="en-US"/>
          </a:p>
        </p:txBody>
      </p:sp>
    </p:spTree>
    <p:extLst>
      <p:ext uri="{BB962C8B-B14F-4D97-AF65-F5344CB8AC3E}">
        <p14:creationId xmlns:p14="http://schemas.microsoft.com/office/powerpoint/2010/main" val="3603981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 </a:t>
            </a:r>
            <a:endParaRPr lang="en-US"/>
          </a:p>
          <a:p>
            <a:endParaRPr lang="en-US"/>
          </a:p>
          <a:p>
            <a:r>
              <a:rPr lang="en-US"/>
              <a:t>We can have much of the information inherent in the time series of zonal wind through the use of an eigenvector analysis. This is the figure of two leading EOFs of Monthly Mean Zonal Wind anomalies.</a:t>
            </a:r>
            <a:endParaRPr lang="en-US">
              <a:cs typeface="Calibri"/>
            </a:endParaRPr>
          </a:p>
          <a:p>
            <a:endParaRPr lang="en-US"/>
          </a:p>
          <a:p>
            <a:r>
              <a:rPr lang="en-US"/>
              <a:t>First two principal components (PC1 and PC2) are derived from the EOF analysis based on the covariance matrix at each of the 7 levels.</a:t>
            </a:r>
            <a:endParaRPr lang="en-US">
              <a:cs typeface="Calibri"/>
            </a:endParaRPr>
          </a:p>
          <a:p>
            <a:endParaRPr lang="en-US"/>
          </a:p>
          <a:p>
            <a:pPr>
              <a:buFont typeface="Arial"/>
            </a:pPr>
            <a:r>
              <a:rPr lang="en-US"/>
              <a:t>First mode displays a negative correlation between the top and the bottom of the stratosphere.</a:t>
            </a:r>
            <a:endParaRPr lang="en-US">
              <a:cs typeface="Calibri"/>
            </a:endParaRPr>
          </a:p>
          <a:p>
            <a:pPr marL="742950" lvl="1" indent="-285750">
              <a:buFont typeface="Arial"/>
              <a:buChar char="•"/>
            </a:pPr>
            <a:r>
              <a:rPr lang="en-US"/>
              <a:t>There is a larger amplitude at 10 </a:t>
            </a:r>
            <a:r>
              <a:rPr lang="en-US" err="1"/>
              <a:t>hPa</a:t>
            </a:r>
            <a:r>
              <a:rPr lang="en-US"/>
              <a:t> vs 70 </a:t>
            </a:r>
            <a:r>
              <a:rPr lang="en-US" err="1"/>
              <a:t>hPa</a:t>
            </a:r>
            <a:r>
              <a:rPr lang="en-US"/>
              <a:t> </a:t>
            </a:r>
            <a:endParaRPr lang="en-US">
              <a:cs typeface="Calibri"/>
            </a:endParaRPr>
          </a:p>
          <a:p>
            <a:pPr marL="742950" lvl="1" indent="-285750">
              <a:buFont typeface="Arial"/>
              <a:buChar char="•"/>
            </a:pPr>
            <a:r>
              <a:rPr lang="en-US"/>
              <a:t>This suggests that the 10hPa signal is stronger, which is consistent with downward propagation</a:t>
            </a:r>
            <a:endParaRPr lang="en-US">
              <a:cs typeface="Calibri"/>
            </a:endParaRPr>
          </a:p>
          <a:p>
            <a:r>
              <a:rPr lang="en-US"/>
              <a:t>Second mode captures the variability at middle levels and describes how the zonal winds propagate downwards.</a:t>
            </a:r>
            <a:endParaRPr lang="en-US">
              <a:cs typeface="Calibri" panose="020F0502020204030204"/>
            </a:endParaRPr>
          </a:p>
          <a:p>
            <a:endParaRPr lang="en-US"/>
          </a:p>
          <a:p>
            <a:r>
              <a:rPr lang="en-US"/>
              <a:t>This aids and confirms the analysis in determining how well the EOFs represent the variability in time-height cross sections of the QBO</a:t>
            </a:r>
            <a:endParaRPr lang="en-US">
              <a:cs typeface="Calibri" panose="020F0502020204030204"/>
            </a:endParaRPr>
          </a:p>
          <a:p>
            <a:endParaRPr lang="en-US"/>
          </a:p>
          <a:p>
            <a:r>
              <a:rPr lang="en-US"/>
              <a:t>-----------------------------------------------------------------------------------------------------------------------------------------------------------</a:t>
            </a:r>
            <a:endParaRPr lang="en-US">
              <a:cs typeface="Calibri"/>
            </a:endParaRPr>
          </a:p>
          <a:p>
            <a:endParaRPr lang="en-US">
              <a:cs typeface="Calibri"/>
            </a:endParaRPr>
          </a:p>
          <a:p>
            <a:r>
              <a:rPr lang="en-US"/>
              <a:t>From an Amplitude </a:t>
            </a:r>
            <a:r>
              <a:rPr lang="en-US" err="1"/>
              <a:t>pov</a:t>
            </a:r>
            <a:r>
              <a:rPr lang="en-US"/>
              <a:t>, the amplitude itself (mention that unit of amplitude is arbitrary) </a:t>
            </a:r>
            <a:endParaRPr lang="en-US">
              <a:cs typeface="Calibri"/>
            </a:endParaRPr>
          </a:p>
          <a:p>
            <a:endParaRPr lang="en-US">
              <a:cs typeface="Calibri"/>
            </a:endParaRPr>
          </a:p>
          <a:p>
            <a:r>
              <a:rPr lang="en-US">
                <a:hlinkClick r:id="rId3"/>
              </a:rPr>
              <a:t>https://www.scirp.org/journal/paperinformation.aspx?paperid=90918</a:t>
            </a:r>
            <a:endParaRPr lang="en-US"/>
          </a:p>
          <a:p>
            <a:r>
              <a:rPr lang="en-US"/>
              <a:t>The maximum amplitude is observed in the middle and lower tropical stratosphere, with the easterly phase having larger amplitudes compared to the westerly phase. The westerly shear zones descend more regularly and rapidly than easterly shear zones. The amplitude of 20 ms−1 is nearly constant from 5 to 40 </a:t>
            </a:r>
            <a:r>
              <a:rPr lang="en-US" err="1"/>
              <a:t>hPa</a:t>
            </a:r>
            <a:r>
              <a:rPr lang="en-US"/>
              <a:t> but decreases rapidly as the wind regimes descend below 50 </a:t>
            </a:r>
            <a:r>
              <a:rPr lang="en-US" err="1"/>
              <a:t>hPa</a:t>
            </a:r>
            <a:r>
              <a:rPr lang="en-US"/>
              <a:t>.</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F66D8475-DB69-4C03-935E-511C76C69CBF}" type="slidenum">
              <a:rPr lang="en-US"/>
              <a:t>9</a:t>
            </a:fld>
            <a:endParaRPr lang="en-US"/>
          </a:p>
        </p:txBody>
      </p:sp>
    </p:spTree>
    <p:extLst>
      <p:ext uri="{BB962C8B-B14F-4D97-AF65-F5344CB8AC3E}">
        <p14:creationId xmlns:p14="http://schemas.microsoft.com/office/powerpoint/2010/main" val="1696763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dirty="0"/>
              <a:t>6/26/2022</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dirty="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8433691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33E54A-A8CA-48C1-9504-691B58049D29}" type="datetimeFigureOut">
              <a:rPr lang="en-US" dirty="0"/>
              <a:t>6/26/2022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8199733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F6C806-BBF7-471C-9527-881CE2266695}" type="datetimeFigureOut">
              <a:rPr lang="en-US" dirty="0"/>
              <a:t>6/26/2022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707945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C94063-DF36-4330-A365-08DA1FA5B7D6}" type="datetimeFigureOut">
              <a:rPr lang="en-US" dirty="0"/>
              <a:t>6/26/2022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922185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8A7C6C-0F39-4D70-8E8D-FE5B9C95FA73}" type="datetimeFigureOut">
              <a:rPr lang="en-US" dirty="0"/>
              <a:t>6/26/2022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70895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FCFA4AC-08CC-42CE-BD01-C191750A04EC}" type="datetimeFigureOut">
              <a:rPr lang="en-US" dirty="0"/>
              <a:t>6/26/2022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533275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BA7A723-92A7-435B-B681-F25B092FEFEB}" type="datetimeFigureOut">
              <a:rPr lang="en-US" dirty="0"/>
              <a:t>6/26/2022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795744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F170639-886C-4FCF-9EAB-ABB5DA3F3F4A}" type="datetimeFigureOut">
              <a:rPr lang="en-US" dirty="0"/>
              <a:t>6/26/2022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484350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dirty="0"/>
              <a:t>6/26/2022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209319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F53789A-C914-4DB1-8815-80B5EC7335C5}" type="datetimeFigureOut">
              <a:rPr lang="en-US" dirty="0"/>
              <a:t>6/26/2022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394139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129284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6440AA-91A0-436F-8FDB-C0F939DCAE21}" type="datetimeFigureOut">
              <a:rPr lang="en-US" dirty="0"/>
              <a:t>6/26/2022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340338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E59FD0C-5451-4CA0-86AF-E70AE3279989}" type="datetimeFigureOut">
              <a:rPr lang="en-US" dirty="0"/>
              <a:t>6/26/2022</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427505554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hyperlink" Target="https://doi.org/10.1016/B978-0-12-382225-3.00232-2" TargetMode="External"/><Relationship Id="rId3" Type="http://schemas.openxmlformats.org/officeDocument/2006/relationships/hyperlink" Target="https://doi.org/10.5194/acp-18-13055-2018" TargetMode="External"/><Relationship Id="rId7" Type="http://schemas.openxmlformats.org/officeDocument/2006/relationships/hyperlink" Target="https://doi.org/10.1002/2013GL059160" TargetMode="External"/><Relationship Id="rId2" Type="http://schemas.openxmlformats.org/officeDocument/2006/relationships/hyperlink" Target="https://doi.org/10.1029/1999RG000073" TargetMode="External"/><Relationship Id="rId1" Type="http://schemas.openxmlformats.org/officeDocument/2006/relationships/slideLayout" Target="../slideLayouts/slideLayout2.xml"/><Relationship Id="rId6" Type="http://schemas.openxmlformats.org/officeDocument/2006/relationships/hyperlink" Target="https://www.sciencedirect.com/book/9780128147191/environmental-and-pollution-science" TargetMode="External"/><Relationship Id="rId5" Type="http://schemas.openxmlformats.org/officeDocument/2006/relationships/hyperlink" Target="https://doi.org/10.4236/ajcc.2019.81007" TargetMode="External"/><Relationship Id="rId10" Type="http://schemas.openxmlformats.org/officeDocument/2006/relationships/hyperlink" Target="https://doi.org/https:/doi.org/10.1016/j.atmosenv.2021.118575" TargetMode="External"/><Relationship Id="rId4" Type="http://schemas.openxmlformats.org/officeDocument/2006/relationships/hyperlink" Target="https://doi.org/10.1029/2019GL083095" TargetMode="External"/><Relationship Id="rId9" Type="http://schemas.openxmlformats.org/officeDocument/2006/relationships/hyperlink" Target="https://doi.org/10.1002/qj.3801"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6" descr="A picture containing outdoor, sky, clouds&#10;&#10;Description automatically generated">
            <a:extLst>
              <a:ext uri="{FF2B5EF4-FFF2-40B4-BE49-F238E27FC236}">
                <a16:creationId xmlns:a16="http://schemas.microsoft.com/office/drawing/2014/main" id="{9D96AF94-1025-4893-9889-26E907F1B911}"/>
              </a:ext>
            </a:extLst>
          </p:cNvPr>
          <p:cNvPicPr>
            <a:picLocks noChangeAspect="1"/>
          </p:cNvPicPr>
          <p:nvPr/>
        </p:nvPicPr>
        <p:blipFill>
          <a:blip r:embed="rId3">
            <a:duotone>
              <a:prstClr val="black"/>
              <a:schemeClr val="bg1">
                <a:tint val="45000"/>
                <a:satMod val="400000"/>
              </a:schemeClr>
            </a:duotone>
            <a:alphaModFix amt="25000"/>
          </a:blip>
          <a:stretch>
            <a:fillRect/>
          </a:stretch>
        </p:blipFill>
        <p:spPr>
          <a:xfrm>
            <a:off x="37097" y="4565"/>
            <a:ext cx="12194914" cy="7088139"/>
          </a:xfrm>
          <a:prstGeom prst="rect">
            <a:avLst/>
          </a:prstGeom>
        </p:spPr>
      </p:pic>
      <p:sp>
        <p:nvSpPr>
          <p:cNvPr id="2" name="Title 1"/>
          <p:cNvSpPr>
            <a:spLocks noGrp="1"/>
          </p:cNvSpPr>
          <p:nvPr>
            <p:ph type="ctrTitle"/>
          </p:nvPr>
        </p:nvSpPr>
        <p:spPr>
          <a:xfrm>
            <a:off x="2618173" y="855788"/>
            <a:ext cx="8002249" cy="2702018"/>
          </a:xfrm>
          <a:noFill/>
        </p:spPr>
        <p:txBody>
          <a:bodyPr anchor="b">
            <a:normAutofit/>
          </a:bodyPr>
          <a:lstStyle/>
          <a:p>
            <a:r>
              <a:rPr lang="en-US" sz="4800">
                <a:ea typeface="+mj-lt"/>
                <a:cs typeface="+mj-lt"/>
              </a:rPr>
              <a:t>Quasi-Biennial Oscillation</a:t>
            </a:r>
            <a:endParaRPr lang="en-US" sz="4800"/>
          </a:p>
        </p:txBody>
      </p:sp>
      <p:sp>
        <p:nvSpPr>
          <p:cNvPr id="3" name="Subtitle 2"/>
          <p:cNvSpPr>
            <a:spLocks noGrp="1"/>
          </p:cNvSpPr>
          <p:nvPr>
            <p:ph type="subTitle" idx="1"/>
          </p:nvPr>
        </p:nvSpPr>
        <p:spPr>
          <a:xfrm>
            <a:off x="3704960" y="3739783"/>
            <a:ext cx="5353987" cy="542267"/>
          </a:xfrm>
          <a:noFill/>
        </p:spPr>
        <p:txBody>
          <a:bodyPr anchor="t">
            <a:normAutofit/>
          </a:bodyPr>
          <a:lstStyle/>
          <a:p>
            <a:r>
              <a:rPr lang="en-US">
                <a:solidFill>
                  <a:schemeClr val="tx1"/>
                </a:solidFill>
              </a:rPr>
              <a:t>By: </a:t>
            </a:r>
            <a:r>
              <a:rPr lang="en-US" err="1">
                <a:solidFill>
                  <a:schemeClr val="tx1"/>
                </a:solidFill>
              </a:rPr>
              <a:t>Ilkyeong</a:t>
            </a:r>
            <a:r>
              <a:rPr lang="en-US">
                <a:solidFill>
                  <a:schemeClr val="tx1"/>
                </a:solidFill>
              </a:rPr>
              <a:t> Ma &amp; Olivia Graff</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5AE10B-EAD6-466B-9FD7-12D5008F368F}"/>
              </a:ext>
            </a:extLst>
          </p:cNvPr>
          <p:cNvSpPr txBox="1"/>
          <p:nvPr/>
        </p:nvSpPr>
        <p:spPr>
          <a:xfrm>
            <a:off x="7861691" y="1200244"/>
            <a:ext cx="2943726"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Maxima represent when the QBO is in a westerly phase, and minima represent when the QBO is in a easterly phase</a:t>
            </a:r>
          </a:p>
          <a:p>
            <a:pPr marL="285750" indent="-285750">
              <a:buFont typeface="Arial"/>
              <a:buChar char="•"/>
            </a:pPr>
            <a:endParaRPr lang="en-US"/>
          </a:p>
          <a:p>
            <a:pPr marL="285750" indent="-285750">
              <a:buFont typeface="Arial"/>
              <a:buChar char="•"/>
            </a:pPr>
            <a:r>
              <a:rPr lang="en-US"/>
              <a:t>Essentially the top 10% of values of the principal component represent the westerly phase of the QBO and the bottom 10% represent the easterly phase of the QBO</a:t>
            </a:r>
          </a:p>
        </p:txBody>
      </p:sp>
      <p:pic>
        <p:nvPicPr>
          <p:cNvPr id="5" name="Picture 5" descr="Graphical user interface&#10;&#10;Description automatically generated">
            <a:extLst>
              <a:ext uri="{FF2B5EF4-FFF2-40B4-BE49-F238E27FC236}">
                <a16:creationId xmlns:a16="http://schemas.microsoft.com/office/drawing/2014/main" id="{65C2A5B7-32D1-46B5-8035-D35ABF59F57A}"/>
              </a:ext>
            </a:extLst>
          </p:cNvPr>
          <p:cNvPicPr>
            <a:picLocks noChangeAspect="1"/>
          </p:cNvPicPr>
          <p:nvPr/>
        </p:nvPicPr>
        <p:blipFill>
          <a:blip r:embed="rId3"/>
          <a:stretch>
            <a:fillRect/>
          </a:stretch>
        </p:blipFill>
        <p:spPr>
          <a:xfrm>
            <a:off x="473242" y="576656"/>
            <a:ext cx="7194883" cy="5634501"/>
          </a:xfrm>
          <a:prstGeom prst="rect">
            <a:avLst/>
          </a:prstGeom>
        </p:spPr>
      </p:pic>
    </p:spTree>
    <p:extLst>
      <p:ext uri="{BB962C8B-B14F-4D97-AF65-F5344CB8AC3E}">
        <p14:creationId xmlns:p14="http://schemas.microsoft.com/office/powerpoint/2010/main" val="2073761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995A1-B9C1-472B-A1A2-5AA3FBCCBA0E}"/>
              </a:ext>
            </a:extLst>
          </p:cNvPr>
          <p:cNvSpPr>
            <a:spLocks noGrp="1"/>
          </p:cNvSpPr>
          <p:nvPr>
            <p:ph type="title"/>
          </p:nvPr>
        </p:nvSpPr>
        <p:spPr>
          <a:xfrm>
            <a:off x="643646" y="135723"/>
            <a:ext cx="9994565" cy="1325562"/>
          </a:xfrm>
        </p:spPr>
        <p:txBody>
          <a:bodyPr>
            <a:normAutofit/>
          </a:bodyPr>
          <a:lstStyle/>
          <a:p>
            <a:r>
              <a:rPr lang="en-US" sz="4200"/>
              <a:t>What are some components of the atmosphere that the QBO affects? </a:t>
            </a:r>
          </a:p>
        </p:txBody>
      </p:sp>
      <p:sp>
        <p:nvSpPr>
          <p:cNvPr id="3" name="Content Placeholder 2">
            <a:extLst>
              <a:ext uri="{FF2B5EF4-FFF2-40B4-BE49-F238E27FC236}">
                <a16:creationId xmlns:a16="http://schemas.microsoft.com/office/drawing/2014/main" id="{E42F5A05-6585-485F-A421-F24E54EC9B9F}"/>
              </a:ext>
            </a:extLst>
          </p:cNvPr>
          <p:cNvSpPr>
            <a:spLocks noGrp="1"/>
          </p:cNvSpPr>
          <p:nvPr>
            <p:ph idx="1"/>
          </p:nvPr>
        </p:nvSpPr>
        <p:spPr>
          <a:xfrm>
            <a:off x="758665" y="1597059"/>
            <a:ext cx="9078704" cy="4710770"/>
          </a:xfrm>
        </p:spPr>
        <p:txBody>
          <a:bodyPr vert="horz" lIns="91440" tIns="45720" rIns="91440" bIns="45720" rtlCol="0" anchor="t">
            <a:normAutofit fontScale="92500" lnSpcReduction="20000"/>
          </a:bodyPr>
          <a:lstStyle/>
          <a:p>
            <a:pPr algn="just"/>
            <a:r>
              <a:rPr lang="en-US" sz="2200">
                <a:ea typeface="+mn-lt"/>
                <a:cs typeface="+mn-lt"/>
              </a:rPr>
              <a:t>Stratospheric Components Analyzed: </a:t>
            </a:r>
          </a:p>
          <a:p>
            <a:pPr lvl="1" algn="just">
              <a:buFont typeface="Wingdings 2" pitchFamily="34" charset="0"/>
              <a:buChar char=""/>
            </a:pPr>
            <a:r>
              <a:rPr lang="en-US" sz="1900">
                <a:solidFill>
                  <a:schemeClr val="tx1"/>
                </a:solidFill>
                <a:ea typeface="+mn-lt"/>
                <a:cs typeface="+mn-lt"/>
              </a:rPr>
              <a:t>Ozone </a:t>
            </a:r>
          </a:p>
          <a:p>
            <a:pPr lvl="1" algn="just">
              <a:buFont typeface="Wingdings 2" pitchFamily="34" charset="0"/>
              <a:buChar char=""/>
            </a:pPr>
            <a:r>
              <a:rPr lang="en-US" sz="1900">
                <a:solidFill>
                  <a:schemeClr val="tx1"/>
                </a:solidFill>
                <a:ea typeface="+mn-lt"/>
                <a:cs typeface="+mn-lt"/>
              </a:rPr>
              <a:t>Water Vapor </a:t>
            </a:r>
          </a:p>
          <a:p>
            <a:pPr lvl="1" algn="just">
              <a:buFont typeface="Wingdings 2" pitchFamily="34" charset="0"/>
              <a:buChar char=""/>
            </a:pPr>
            <a:r>
              <a:rPr lang="en-US" sz="1900">
                <a:solidFill>
                  <a:schemeClr val="tx1"/>
                </a:solidFill>
                <a:ea typeface="+mn-lt"/>
                <a:cs typeface="+mn-lt"/>
              </a:rPr>
              <a:t>Temperature</a:t>
            </a:r>
          </a:p>
          <a:p>
            <a:pPr algn="just"/>
            <a:r>
              <a:rPr lang="en-US" sz="2200">
                <a:ea typeface="+mn-lt"/>
                <a:cs typeface="+mn-lt"/>
              </a:rPr>
              <a:t>Surface Components Analyzed:</a:t>
            </a:r>
            <a:endParaRPr lang="en-US"/>
          </a:p>
          <a:p>
            <a:pPr lvl="1" algn="just">
              <a:buFont typeface="'Wingdings 2',Sans-Serif" pitchFamily="34" charset="0"/>
              <a:buChar char=""/>
            </a:pPr>
            <a:r>
              <a:rPr lang="en-US" sz="1900" spc="10">
                <a:solidFill>
                  <a:schemeClr val="tx1"/>
                </a:solidFill>
                <a:ea typeface="+mn-lt"/>
                <a:cs typeface="+mn-lt"/>
              </a:rPr>
              <a:t>Mean Sea Level Pressure (MSLP)</a:t>
            </a:r>
          </a:p>
          <a:p>
            <a:pPr lvl="1" algn="just">
              <a:buFont typeface="'Wingdings 2',Sans-Serif" pitchFamily="34" charset="0"/>
              <a:buChar char=""/>
            </a:pPr>
            <a:r>
              <a:rPr lang="en-US" sz="1900" spc="10">
                <a:solidFill>
                  <a:schemeClr val="tx1"/>
                </a:solidFill>
                <a:ea typeface="+mn-lt"/>
                <a:cs typeface="+mn-lt"/>
              </a:rPr>
              <a:t>Sea Surface Temperature (SST) </a:t>
            </a:r>
          </a:p>
          <a:p>
            <a:pPr algn="just"/>
            <a:r>
              <a:rPr lang="en-US" sz="2200">
                <a:ea typeface="+mn-lt"/>
                <a:cs typeface="+mn-lt"/>
              </a:rPr>
              <a:t>Data Modifications: </a:t>
            </a:r>
          </a:p>
          <a:p>
            <a:pPr lvl="1" algn="just">
              <a:buFont typeface="'Wingdings 2',Sans-Serif" pitchFamily="34" charset="0"/>
              <a:buChar char=""/>
            </a:pPr>
            <a:r>
              <a:rPr lang="en-US" sz="1900">
                <a:solidFill>
                  <a:schemeClr val="tx1"/>
                </a:solidFill>
                <a:ea typeface="+mn-lt"/>
                <a:cs typeface="+mn-lt"/>
              </a:rPr>
              <a:t>Due to the available Tes-Chem data running from 2005 – 2017, the relationship between the stratospheric monthly mean zonal wind and addition variables analyzed is truncated to this time period. </a:t>
            </a:r>
          </a:p>
          <a:p>
            <a:pPr lvl="1" algn="just">
              <a:buFont typeface="'Wingdings 2',Sans-Serif" pitchFamily="34" charset="0"/>
              <a:buChar char=""/>
            </a:pPr>
            <a:r>
              <a:rPr lang="en-US" sz="1900">
                <a:solidFill>
                  <a:schemeClr val="tx1"/>
                </a:solidFill>
                <a:ea typeface="+mn-lt"/>
                <a:cs typeface="+mn-lt"/>
              </a:rPr>
              <a:t>As previously mentioned, stratospheric variables are restricted to pressure levels that both datasets had in common, in this case the only level both datasets have is 70hPa</a:t>
            </a:r>
            <a:r>
              <a:rPr lang="en-US" sz="2000">
                <a:solidFill>
                  <a:schemeClr val="tx1"/>
                </a:solidFill>
                <a:ea typeface="+mn-lt"/>
                <a:cs typeface="+mn-lt"/>
              </a:rPr>
              <a:t> </a:t>
            </a:r>
          </a:p>
          <a:p>
            <a:pPr algn="just"/>
            <a:r>
              <a:rPr lang="en-US" sz="2200">
                <a:ea typeface="+mn-lt"/>
                <a:cs typeface="+mn-lt"/>
              </a:rPr>
              <a:t>Significance throughout is determined by a two-tailed Ttest </a:t>
            </a:r>
            <a:endParaRPr lang="en-US" sz="2200" spc="10">
              <a:ea typeface="+mn-lt"/>
              <a:cs typeface="+mn-lt"/>
            </a:endParaRPr>
          </a:p>
          <a:p>
            <a:pPr marL="274320" lvl="1" indent="0" algn="just">
              <a:buNone/>
            </a:pPr>
            <a:endParaRPr lang="en-US" sz="1800" spc="10">
              <a:solidFill>
                <a:schemeClr val="tx1"/>
              </a:solidFill>
            </a:endParaRPr>
          </a:p>
          <a:p>
            <a:pPr lvl="1" algn="just"/>
            <a:endParaRPr lang="en-US" spc="10">
              <a:solidFill>
                <a:schemeClr val="tx1"/>
              </a:solidFill>
            </a:endParaRPr>
          </a:p>
        </p:txBody>
      </p:sp>
    </p:spTree>
    <p:extLst>
      <p:ext uri="{BB962C8B-B14F-4D97-AF65-F5344CB8AC3E}">
        <p14:creationId xmlns:p14="http://schemas.microsoft.com/office/powerpoint/2010/main" val="2633855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3F9AA-343D-48A1-BDFA-1BE4A0025140}"/>
              </a:ext>
            </a:extLst>
          </p:cNvPr>
          <p:cNvSpPr>
            <a:spLocks noGrp="1"/>
          </p:cNvSpPr>
          <p:nvPr>
            <p:ph type="title"/>
          </p:nvPr>
        </p:nvSpPr>
        <p:spPr>
          <a:xfrm>
            <a:off x="499873" y="-439373"/>
            <a:ext cx="10526526" cy="1339939"/>
          </a:xfrm>
        </p:spPr>
        <p:txBody>
          <a:bodyPr/>
          <a:lstStyle/>
          <a:p>
            <a:r>
              <a:rPr lang="en-US"/>
              <a:t>Why is this important? </a:t>
            </a:r>
          </a:p>
        </p:txBody>
      </p:sp>
      <p:sp>
        <p:nvSpPr>
          <p:cNvPr id="3" name="Content Placeholder 2">
            <a:extLst>
              <a:ext uri="{FF2B5EF4-FFF2-40B4-BE49-F238E27FC236}">
                <a16:creationId xmlns:a16="http://schemas.microsoft.com/office/drawing/2014/main" id="{4AB9F68C-E2E4-44F0-96C2-048EC2D0A490}"/>
              </a:ext>
            </a:extLst>
          </p:cNvPr>
          <p:cNvSpPr>
            <a:spLocks noGrp="1"/>
          </p:cNvSpPr>
          <p:nvPr>
            <p:ph idx="1"/>
          </p:nvPr>
        </p:nvSpPr>
        <p:spPr>
          <a:xfrm>
            <a:off x="499872" y="1110689"/>
            <a:ext cx="4411549" cy="5271487"/>
          </a:xfrm>
        </p:spPr>
        <p:txBody>
          <a:bodyPr vert="horz" lIns="91440" tIns="45720" rIns="91440" bIns="45720" rtlCol="0" anchor="t">
            <a:normAutofit fontScale="92500" lnSpcReduction="20000"/>
          </a:bodyPr>
          <a:lstStyle/>
          <a:p>
            <a:r>
              <a:rPr lang="en-US"/>
              <a:t>Even though the QBO occurs in the tropical lower stratosphere, it impacts on the tropical and middle latitude atmospheric compositions and weather systems</a:t>
            </a:r>
          </a:p>
          <a:p>
            <a:r>
              <a:rPr lang="en-US"/>
              <a:t>The QBO, solar variability, ozone, and the role of tropospheric planetary-scale waves are some of the major phenomena that are relevant to the coupling between the stratosphere and the troposphere.</a:t>
            </a:r>
          </a:p>
          <a:p>
            <a:r>
              <a:rPr lang="en-US"/>
              <a:t>Harnessing stratosphere-troposphere coupling is essential to enhance the predictability on the season-to-season timescale, which is </a:t>
            </a:r>
            <a:r>
              <a:rPr lang="en-US">
                <a:ea typeface="+mn-lt"/>
                <a:cs typeface="+mn-lt"/>
              </a:rPr>
              <a:t>a key focus of the World Climate Research </a:t>
            </a:r>
            <a:r>
              <a:rPr lang="en-US" err="1">
                <a:ea typeface="+mn-lt"/>
                <a:cs typeface="+mn-lt"/>
              </a:rPr>
              <a:t>Programme</a:t>
            </a:r>
            <a:r>
              <a:rPr lang="en-US">
                <a:ea typeface="+mn-lt"/>
                <a:cs typeface="+mn-lt"/>
              </a:rPr>
              <a:t>/Stratosphere-Troposphere Processes And Their Role in Climate (WCRP/SPARC) Stratospheric Network for the Assessment of Predictability (SNAP) project</a:t>
            </a:r>
          </a:p>
          <a:p>
            <a:r>
              <a:rPr lang="en-US"/>
              <a:t>Mean stratospheric meridional circulation </a:t>
            </a:r>
          </a:p>
          <a:p>
            <a:endParaRPr lang="en-US"/>
          </a:p>
        </p:txBody>
      </p:sp>
      <p:pic>
        <p:nvPicPr>
          <p:cNvPr id="4" name="Picture 4" descr="Diagram&#10;&#10;Description automatically generated">
            <a:extLst>
              <a:ext uri="{FF2B5EF4-FFF2-40B4-BE49-F238E27FC236}">
                <a16:creationId xmlns:a16="http://schemas.microsoft.com/office/drawing/2014/main" id="{2CACA9E2-A223-4542-9A14-FCB442D74D6A}"/>
              </a:ext>
            </a:extLst>
          </p:cNvPr>
          <p:cNvPicPr>
            <a:picLocks noChangeAspect="1"/>
          </p:cNvPicPr>
          <p:nvPr/>
        </p:nvPicPr>
        <p:blipFill>
          <a:blip r:embed="rId3"/>
          <a:stretch>
            <a:fillRect/>
          </a:stretch>
        </p:blipFill>
        <p:spPr>
          <a:xfrm>
            <a:off x="5372757" y="1009537"/>
            <a:ext cx="5431766" cy="3875422"/>
          </a:xfrm>
          <a:prstGeom prst="rect">
            <a:avLst/>
          </a:prstGeom>
        </p:spPr>
      </p:pic>
      <p:sp>
        <p:nvSpPr>
          <p:cNvPr id="5" name="TextBox 4">
            <a:extLst>
              <a:ext uri="{FF2B5EF4-FFF2-40B4-BE49-F238E27FC236}">
                <a16:creationId xmlns:a16="http://schemas.microsoft.com/office/drawing/2014/main" id="{C092C8EB-1AB7-4D8F-9565-82482D757139}"/>
              </a:ext>
            </a:extLst>
          </p:cNvPr>
          <p:cNvSpPr txBox="1"/>
          <p:nvPr/>
        </p:nvSpPr>
        <p:spPr>
          <a:xfrm>
            <a:off x="5328249" y="4876876"/>
            <a:ext cx="5654615" cy="18359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400">
                <a:ea typeface="+mn-lt"/>
                <a:cs typeface="+mn-lt"/>
              </a:rPr>
              <a:t>Fig. 1. Schematic showing phenomena of known relevance to stratosphere-troposphere coupling. Contours show the zonal mean zonal wind schematically (</a:t>
            </a:r>
            <a:r>
              <a:rPr lang="en-US" sz="1400" i="1">
                <a:ea typeface="+mn-lt"/>
                <a:cs typeface="+mn-lt"/>
              </a:rPr>
              <a:t>red</a:t>
            </a:r>
            <a:r>
              <a:rPr lang="en-US" sz="1400">
                <a:ea typeface="+mn-lt"/>
                <a:cs typeface="+mn-lt"/>
              </a:rPr>
              <a:t>-filled contours indicate mean westerly winds and </a:t>
            </a:r>
            <a:r>
              <a:rPr lang="en-US" sz="1400" i="1">
                <a:ea typeface="+mn-lt"/>
                <a:cs typeface="+mn-lt"/>
              </a:rPr>
              <a:t>blue</a:t>
            </a:r>
            <a:r>
              <a:rPr lang="en-US" sz="1400">
                <a:ea typeface="+mn-lt"/>
                <a:cs typeface="+mn-lt"/>
              </a:rPr>
              <a:t>-filled indicate easterly winds). Left panel shows Southern Hemisphere (SH) winter and spring and right panel shows Northern Hemisphere (NH) winter and spring. </a:t>
            </a:r>
            <a:r>
              <a:rPr lang="en-US" sz="1400" i="1">
                <a:ea typeface="+mn-lt"/>
                <a:cs typeface="+mn-lt"/>
              </a:rPr>
              <a:t>Red</a:t>
            </a:r>
            <a:r>
              <a:rPr lang="en-US" sz="1400">
                <a:ea typeface="+mn-lt"/>
                <a:cs typeface="+mn-lt"/>
              </a:rPr>
              <a:t>- and </a:t>
            </a:r>
            <a:r>
              <a:rPr lang="en-US" sz="1400" i="1">
                <a:ea typeface="+mn-lt"/>
                <a:cs typeface="+mn-lt"/>
              </a:rPr>
              <a:t>blue</a:t>
            </a:r>
            <a:r>
              <a:rPr lang="en-US" sz="1400">
                <a:ea typeface="+mn-lt"/>
                <a:cs typeface="+mn-lt"/>
              </a:rPr>
              <a:t>-unfilled contours indicate zonal mean, zonal wind anomalies associated with the QBO.</a:t>
            </a:r>
            <a:endParaRPr lang="en-US" sz="1400"/>
          </a:p>
        </p:txBody>
      </p:sp>
    </p:spTree>
    <p:extLst>
      <p:ext uri="{BB962C8B-B14F-4D97-AF65-F5344CB8AC3E}">
        <p14:creationId xmlns:p14="http://schemas.microsoft.com/office/powerpoint/2010/main" val="2812455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7" descr="Diagram&#10;&#10;Description automatically generated">
            <a:extLst>
              <a:ext uri="{FF2B5EF4-FFF2-40B4-BE49-F238E27FC236}">
                <a16:creationId xmlns:a16="http://schemas.microsoft.com/office/drawing/2014/main" id="{8648177C-767F-4968-A50C-4A2A355F2575}"/>
              </a:ext>
            </a:extLst>
          </p:cNvPr>
          <p:cNvPicPr>
            <a:picLocks noGrp="1" noChangeAspect="1"/>
          </p:cNvPicPr>
          <p:nvPr>
            <p:ph idx="1"/>
          </p:nvPr>
        </p:nvPicPr>
        <p:blipFill>
          <a:blip r:embed="rId3"/>
          <a:stretch>
            <a:fillRect/>
          </a:stretch>
        </p:blipFill>
        <p:spPr>
          <a:xfrm>
            <a:off x="195482" y="2288875"/>
            <a:ext cx="5307875" cy="3042998"/>
          </a:xfrm>
        </p:spPr>
      </p:pic>
      <p:pic>
        <p:nvPicPr>
          <p:cNvPr id="8" name="Picture 8" descr="Diagram&#10;&#10;Description automatically generated">
            <a:extLst>
              <a:ext uri="{FF2B5EF4-FFF2-40B4-BE49-F238E27FC236}">
                <a16:creationId xmlns:a16="http://schemas.microsoft.com/office/drawing/2014/main" id="{7F9694A3-6ED4-4B10-8884-48B6F39CF3D6}"/>
              </a:ext>
            </a:extLst>
          </p:cNvPr>
          <p:cNvPicPr>
            <a:picLocks noChangeAspect="1"/>
          </p:cNvPicPr>
          <p:nvPr/>
        </p:nvPicPr>
        <p:blipFill>
          <a:blip r:embed="rId4"/>
          <a:stretch>
            <a:fillRect/>
          </a:stretch>
        </p:blipFill>
        <p:spPr>
          <a:xfrm>
            <a:off x="5543909" y="2295609"/>
            <a:ext cx="5359878" cy="3057534"/>
          </a:xfrm>
          <a:prstGeom prst="rect">
            <a:avLst/>
          </a:prstGeom>
        </p:spPr>
      </p:pic>
    </p:spTree>
    <p:extLst>
      <p:ext uri="{BB962C8B-B14F-4D97-AF65-F5344CB8AC3E}">
        <p14:creationId xmlns:p14="http://schemas.microsoft.com/office/powerpoint/2010/main" val="3974959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23D50B8-1D27-420D-BA4A-249914120C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8ACE1BF-1073-42B8-9F3D-432FE68E4F86}"/>
              </a:ext>
            </a:extLst>
          </p:cNvPr>
          <p:cNvSpPr>
            <a:spLocks noGrp="1"/>
          </p:cNvSpPr>
          <p:nvPr>
            <p:ph type="title"/>
          </p:nvPr>
        </p:nvSpPr>
        <p:spPr>
          <a:xfrm>
            <a:off x="940412" y="-122177"/>
            <a:ext cx="10156435" cy="1152524"/>
          </a:xfrm>
        </p:spPr>
        <p:txBody>
          <a:bodyPr vert="horz" lIns="91440" tIns="45720" rIns="91440" bIns="45720" rtlCol="0" anchor="b">
            <a:normAutofit/>
          </a:bodyPr>
          <a:lstStyle/>
          <a:p>
            <a:pPr>
              <a:lnSpc>
                <a:spcPct val="85000"/>
              </a:lnSpc>
            </a:pPr>
            <a:r>
              <a:rPr lang="en-US" sz="5000"/>
              <a:t>Stratospheric Component: Ozone </a:t>
            </a:r>
          </a:p>
        </p:txBody>
      </p:sp>
      <p:pic>
        <p:nvPicPr>
          <p:cNvPr id="3" name="Picture 3" descr="Diagram, timeline&#10;&#10;Description automatically generated">
            <a:extLst>
              <a:ext uri="{FF2B5EF4-FFF2-40B4-BE49-F238E27FC236}">
                <a16:creationId xmlns:a16="http://schemas.microsoft.com/office/drawing/2014/main" id="{877D4685-5A83-431F-8D21-3DAC62E40F53}"/>
              </a:ext>
            </a:extLst>
          </p:cNvPr>
          <p:cNvPicPr>
            <a:picLocks noChangeAspect="1"/>
          </p:cNvPicPr>
          <p:nvPr/>
        </p:nvPicPr>
        <p:blipFill>
          <a:blip r:embed="rId3"/>
          <a:stretch>
            <a:fillRect/>
          </a:stretch>
        </p:blipFill>
        <p:spPr>
          <a:xfrm>
            <a:off x="5780740" y="1144426"/>
            <a:ext cx="5466282" cy="4201863"/>
          </a:xfrm>
          <a:prstGeom prst="rect">
            <a:avLst/>
          </a:prstGeom>
        </p:spPr>
      </p:pic>
      <p:pic>
        <p:nvPicPr>
          <p:cNvPr id="10" name="Picture 10" descr="Chart, line chart&#10;&#10;Description automatically generated">
            <a:extLst>
              <a:ext uri="{FF2B5EF4-FFF2-40B4-BE49-F238E27FC236}">
                <a16:creationId xmlns:a16="http://schemas.microsoft.com/office/drawing/2014/main" id="{911B6D81-C3BA-493E-A427-DC261F6E29A0}"/>
              </a:ext>
            </a:extLst>
          </p:cNvPr>
          <p:cNvPicPr>
            <a:picLocks noChangeAspect="1"/>
          </p:cNvPicPr>
          <p:nvPr/>
        </p:nvPicPr>
        <p:blipFill>
          <a:blip r:embed="rId4"/>
          <a:stretch>
            <a:fillRect/>
          </a:stretch>
        </p:blipFill>
        <p:spPr>
          <a:xfrm>
            <a:off x="629582" y="1141526"/>
            <a:ext cx="5104003" cy="2669285"/>
          </a:xfrm>
          <a:prstGeom prst="rect">
            <a:avLst/>
          </a:prstGeom>
        </p:spPr>
      </p:pic>
      <p:sp>
        <p:nvSpPr>
          <p:cNvPr id="4" name="TextBox 3">
            <a:extLst>
              <a:ext uri="{FF2B5EF4-FFF2-40B4-BE49-F238E27FC236}">
                <a16:creationId xmlns:a16="http://schemas.microsoft.com/office/drawing/2014/main" id="{5CC47C85-CAF0-468E-922D-FFB50F2D2945}"/>
              </a:ext>
            </a:extLst>
          </p:cNvPr>
          <p:cNvSpPr txBox="1"/>
          <p:nvPr/>
        </p:nvSpPr>
        <p:spPr>
          <a:xfrm>
            <a:off x="5773947" y="5788325"/>
            <a:ext cx="547489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600"/>
          </a:p>
        </p:txBody>
      </p:sp>
      <p:sp>
        <p:nvSpPr>
          <p:cNvPr id="5" name="TextBox 4">
            <a:extLst>
              <a:ext uri="{FF2B5EF4-FFF2-40B4-BE49-F238E27FC236}">
                <a16:creationId xmlns:a16="http://schemas.microsoft.com/office/drawing/2014/main" id="{325D1679-9AEC-4E6B-B0AB-B6A0B45463A5}"/>
              </a:ext>
            </a:extLst>
          </p:cNvPr>
          <p:cNvSpPr txBox="1"/>
          <p:nvPr/>
        </p:nvSpPr>
        <p:spPr>
          <a:xfrm>
            <a:off x="5778425" y="5550981"/>
            <a:ext cx="5474898"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 Recall that top 10% of the Principal Component represent when westerlies occupy the lower stratosphere and the bottom 10% represent when easterlies occupy the lower stratosphere</a:t>
            </a:r>
          </a:p>
        </p:txBody>
      </p:sp>
      <p:sp>
        <p:nvSpPr>
          <p:cNvPr id="6" name="TextBox 5">
            <a:extLst>
              <a:ext uri="{FF2B5EF4-FFF2-40B4-BE49-F238E27FC236}">
                <a16:creationId xmlns:a16="http://schemas.microsoft.com/office/drawing/2014/main" id="{04F0D934-A095-401B-A0F4-35BF1DC38304}"/>
              </a:ext>
            </a:extLst>
          </p:cNvPr>
          <p:cNvSpPr txBox="1"/>
          <p:nvPr/>
        </p:nvSpPr>
        <p:spPr>
          <a:xfrm>
            <a:off x="632510" y="3908190"/>
            <a:ext cx="5043577"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The lower stratospheric westerly phase of the ozone QBO corresponds to average positive total ozone anomalies</a:t>
            </a:r>
          </a:p>
          <a:p>
            <a:pPr marL="285750" indent="-285750">
              <a:buFont typeface="Arial"/>
              <a:buChar char="•"/>
            </a:pPr>
            <a:r>
              <a:rPr lang="en-US"/>
              <a:t>The easterly phase of the ozone QBO corresponds to an average negative total ozone anomalies</a:t>
            </a:r>
          </a:p>
          <a:p>
            <a:pPr marL="285750" indent="-285750">
              <a:buFont typeface="Arial"/>
              <a:buChar char="•"/>
            </a:pPr>
            <a:r>
              <a:rPr lang="en-US"/>
              <a:t>These anomalies are attributed to</a:t>
            </a:r>
            <a:r>
              <a:rPr lang="en-US">
                <a:ea typeface="+mn-lt"/>
                <a:cs typeface="+mn-lt"/>
              </a:rPr>
              <a:t> the dynamical transport of ozone rather than the photochemical changes during the QBO phases</a:t>
            </a:r>
            <a:endParaRPr lang="en-US"/>
          </a:p>
        </p:txBody>
      </p:sp>
    </p:spTree>
    <p:extLst>
      <p:ext uri="{BB962C8B-B14F-4D97-AF65-F5344CB8AC3E}">
        <p14:creationId xmlns:p14="http://schemas.microsoft.com/office/powerpoint/2010/main" val="2465461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23D50B8-1D27-420D-BA4A-249914120C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1">
            <a:extLst>
              <a:ext uri="{FF2B5EF4-FFF2-40B4-BE49-F238E27FC236}">
                <a16:creationId xmlns:a16="http://schemas.microsoft.com/office/drawing/2014/main" id="{25A39CC3-36C1-4951-A714-7296F1F8E4D6}"/>
              </a:ext>
            </a:extLst>
          </p:cNvPr>
          <p:cNvSpPr>
            <a:spLocks noGrp="1"/>
          </p:cNvSpPr>
          <p:nvPr>
            <p:ph type="title"/>
          </p:nvPr>
        </p:nvSpPr>
        <p:spPr>
          <a:xfrm>
            <a:off x="901051" y="253284"/>
            <a:ext cx="10156435" cy="821845"/>
          </a:xfrm>
        </p:spPr>
        <p:txBody>
          <a:bodyPr vert="horz" lIns="91440" tIns="45720" rIns="91440" bIns="45720" rtlCol="0" anchor="b">
            <a:normAutofit/>
          </a:bodyPr>
          <a:lstStyle/>
          <a:p>
            <a:pPr>
              <a:lnSpc>
                <a:spcPct val="85000"/>
              </a:lnSpc>
            </a:pPr>
            <a:r>
              <a:rPr lang="en-US" sz="4200"/>
              <a:t>Stratospheric Component: Temperature </a:t>
            </a:r>
          </a:p>
        </p:txBody>
      </p:sp>
      <p:pic>
        <p:nvPicPr>
          <p:cNvPr id="2" name="Picture 3" descr="Diagram, timeline&#10;&#10;Description automatically generated">
            <a:extLst>
              <a:ext uri="{FF2B5EF4-FFF2-40B4-BE49-F238E27FC236}">
                <a16:creationId xmlns:a16="http://schemas.microsoft.com/office/drawing/2014/main" id="{7710B71A-FA8E-42E0-B218-8DDAE71ED2EF}"/>
              </a:ext>
            </a:extLst>
          </p:cNvPr>
          <p:cNvPicPr>
            <a:picLocks noChangeAspect="1"/>
          </p:cNvPicPr>
          <p:nvPr/>
        </p:nvPicPr>
        <p:blipFill>
          <a:blip r:embed="rId3"/>
          <a:stretch>
            <a:fillRect/>
          </a:stretch>
        </p:blipFill>
        <p:spPr>
          <a:xfrm>
            <a:off x="5442520" y="1228569"/>
            <a:ext cx="5740159" cy="4431900"/>
          </a:xfrm>
          <a:prstGeom prst="rect">
            <a:avLst/>
          </a:prstGeom>
        </p:spPr>
      </p:pic>
      <p:pic>
        <p:nvPicPr>
          <p:cNvPr id="8" name="Picture 10" descr="Chart, line chart&#10;&#10;Description automatically generated">
            <a:extLst>
              <a:ext uri="{FF2B5EF4-FFF2-40B4-BE49-F238E27FC236}">
                <a16:creationId xmlns:a16="http://schemas.microsoft.com/office/drawing/2014/main" id="{2933134B-CA12-4D8A-8816-27A9C557A610}"/>
              </a:ext>
            </a:extLst>
          </p:cNvPr>
          <p:cNvPicPr>
            <a:picLocks noChangeAspect="1"/>
          </p:cNvPicPr>
          <p:nvPr/>
        </p:nvPicPr>
        <p:blipFill>
          <a:blip r:embed="rId4"/>
          <a:stretch>
            <a:fillRect/>
          </a:stretch>
        </p:blipFill>
        <p:spPr>
          <a:xfrm>
            <a:off x="561466" y="1225668"/>
            <a:ext cx="4787701" cy="2525512"/>
          </a:xfrm>
          <a:prstGeom prst="rect">
            <a:avLst/>
          </a:prstGeom>
        </p:spPr>
      </p:pic>
      <p:sp>
        <p:nvSpPr>
          <p:cNvPr id="4" name="TextBox 3">
            <a:extLst>
              <a:ext uri="{FF2B5EF4-FFF2-40B4-BE49-F238E27FC236}">
                <a16:creationId xmlns:a16="http://schemas.microsoft.com/office/drawing/2014/main" id="{1731A061-148F-49EF-88E3-7B6B4DFC76B2}"/>
              </a:ext>
            </a:extLst>
          </p:cNvPr>
          <p:cNvSpPr txBox="1"/>
          <p:nvPr/>
        </p:nvSpPr>
        <p:spPr>
          <a:xfrm>
            <a:off x="5716438" y="5802702"/>
            <a:ext cx="5474898"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 Recall that top 10% of the Principal Component represent when westerlies occupy the lower stratosphere and the bottom 10% represent when easterlies occupy the lower stratosphere</a:t>
            </a:r>
          </a:p>
        </p:txBody>
      </p:sp>
      <p:sp>
        <p:nvSpPr>
          <p:cNvPr id="3" name="TextBox 2">
            <a:extLst>
              <a:ext uri="{FF2B5EF4-FFF2-40B4-BE49-F238E27FC236}">
                <a16:creationId xmlns:a16="http://schemas.microsoft.com/office/drawing/2014/main" id="{E2F09FBC-CF43-418A-83F3-73968393FC3B}"/>
              </a:ext>
            </a:extLst>
          </p:cNvPr>
          <p:cNvSpPr txBox="1"/>
          <p:nvPr/>
        </p:nvSpPr>
        <p:spPr>
          <a:xfrm>
            <a:off x="582181" y="3965224"/>
            <a:ext cx="4886196" cy="25940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The stratospheric QBO induces temperature anomalies in the lower stratosphere and tropical tropopause layer (TTL) that are anomalously cold when lower-stratospheric winds are easterly and anomalously warm when winds are westerly.</a:t>
            </a:r>
          </a:p>
          <a:p>
            <a:endParaRPr lang="en-US">
              <a:ea typeface="+mn-lt"/>
              <a:cs typeface="+mn-lt"/>
            </a:endParaRPr>
          </a:p>
          <a:p>
            <a:endParaRPr lang="en-US"/>
          </a:p>
        </p:txBody>
      </p:sp>
      <p:sp>
        <p:nvSpPr>
          <p:cNvPr id="5" name="TextBox 4">
            <a:extLst>
              <a:ext uri="{FF2B5EF4-FFF2-40B4-BE49-F238E27FC236}">
                <a16:creationId xmlns:a16="http://schemas.microsoft.com/office/drawing/2014/main" id="{3E25D0A9-9887-42B7-92B4-6C485E9B8268}"/>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4094987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23D50B8-1D27-420D-BA4A-249914120C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itle 1">
            <a:extLst>
              <a:ext uri="{FF2B5EF4-FFF2-40B4-BE49-F238E27FC236}">
                <a16:creationId xmlns:a16="http://schemas.microsoft.com/office/drawing/2014/main" id="{70BFE91B-E5A0-4A0B-A53C-BE4E9C292862}"/>
              </a:ext>
            </a:extLst>
          </p:cNvPr>
          <p:cNvSpPr>
            <a:spLocks noGrp="1"/>
          </p:cNvSpPr>
          <p:nvPr>
            <p:ph type="title"/>
          </p:nvPr>
        </p:nvSpPr>
        <p:spPr>
          <a:xfrm>
            <a:off x="824778" y="180178"/>
            <a:ext cx="10156435" cy="836223"/>
          </a:xfrm>
        </p:spPr>
        <p:txBody>
          <a:bodyPr vert="horz" lIns="91440" tIns="45720" rIns="91440" bIns="45720" rtlCol="0" anchor="b">
            <a:normAutofit/>
          </a:bodyPr>
          <a:lstStyle/>
          <a:p>
            <a:pPr>
              <a:lnSpc>
                <a:spcPct val="85000"/>
              </a:lnSpc>
            </a:pPr>
            <a:r>
              <a:rPr lang="en-US" sz="4200"/>
              <a:t>Stratospheric Component: Water Vapor </a:t>
            </a:r>
          </a:p>
        </p:txBody>
      </p:sp>
      <p:pic>
        <p:nvPicPr>
          <p:cNvPr id="2" name="Picture 2" descr="Chart&#10;&#10;Description automatically generated">
            <a:extLst>
              <a:ext uri="{FF2B5EF4-FFF2-40B4-BE49-F238E27FC236}">
                <a16:creationId xmlns:a16="http://schemas.microsoft.com/office/drawing/2014/main" id="{861A6E79-9EA8-46E3-9025-CA1CB5F3B582}"/>
              </a:ext>
            </a:extLst>
          </p:cNvPr>
          <p:cNvPicPr>
            <a:picLocks noChangeAspect="1"/>
          </p:cNvPicPr>
          <p:nvPr/>
        </p:nvPicPr>
        <p:blipFill>
          <a:blip r:embed="rId3"/>
          <a:stretch>
            <a:fillRect/>
          </a:stretch>
        </p:blipFill>
        <p:spPr>
          <a:xfrm>
            <a:off x="505369" y="1271700"/>
            <a:ext cx="5737214" cy="4532541"/>
          </a:xfrm>
          <a:prstGeom prst="rect">
            <a:avLst/>
          </a:prstGeom>
        </p:spPr>
      </p:pic>
      <p:sp>
        <p:nvSpPr>
          <p:cNvPr id="3" name="TextBox 2">
            <a:extLst>
              <a:ext uri="{FF2B5EF4-FFF2-40B4-BE49-F238E27FC236}">
                <a16:creationId xmlns:a16="http://schemas.microsoft.com/office/drawing/2014/main" id="{07A541D9-0B7F-4D5A-93D3-03EAF5F899EB}"/>
              </a:ext>
            </a:extLst>
          </p:cNvPr>
          <p:cNvSpPr txBox="1"/>
          <p:nvPr/>
        </p:nvSpPr>
        <p:spPr>
          <a:xfrm>
            <a:off x="569344" y="5860211"/>
            <a:ext cx="5474898"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 Recall that top 10% of the Principal Component represent when westerlies occupy the lower stratosphere and the bottom 10% represent when easterlies occupy the lower stratosphere</a:t>
            </a:r>
          </a:p>
        </p:txBody>
      </p:sp>
      <p:pic>
        <p:nvPicPr>
          <p:cNvPr id="8" name="Picture 7" descr="Diagram, scatter chart&#10;&#10;Description automatically generated">
            <a:extLst>
              <a:ext uri="{FF2B5EF4-FFF2-40B4-BE49-F238E27FC236}">
                <a16:creationId xmlns:a16="http://schemas.microsoft.com/office/drawing/2014/main" id="{A58F9785-3EDA-4513-B1F2-49FC7BA6E717}"/>
              </a:ext>
            </a:extLst>
          </p:cNvPr>
          <p:cNvPicPr>
            <a:picLocks noChangeAspect="1"/>
          </p:cNvPicPr>
          <p:nvPr/>
        </p:nvPicPr>
        <p:blipFill>
          <a:blip r:embed="rId4"/>
          <a:stretch>
            <a:fillRect/>
          </a:stretch>
        </p:blipFill>
        <p:spPr>
          <a:xfrm>
            <a:off x="6349042" y="1272776"/>
            <a:ext cx="4827915" cy="1911430"/>
          </a:xfrm>
          <a:prstGeom prst="rect">
            <a:avLst/>
          </a:prstGeom>
        </p:spPr>
      </p:pic>
      <p:sp>
        <p:nvSpPr>
          <p:cNvPr id="4" name="TextBox 3">
            <a:extLst>
              <a:ext uri="{FF2B5EF4-FFF2-40B4-BE49-F238E27FC236}">
                <a16:creationId xmlns:a16="http://schemas.microsoft.com/office/drawing/2014/main" id="{70254BF2-EA53-4127-B624-D151A3AABF26}"/>
              </a:ext>
            </a:extLst>
          </p:cNvPr>
          <p:cNvSpPr txBox="1"/>
          <p:nvPr/>
        </p:nvSpPr>
        <p:spPr>
          <a:xfrm>
            <a:off x="6349042" y="3180140"/>
            <a:ext cx="4827917" cy="6924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a:latin typeface="Century Schoolbook"/>
                <a:cs typeface="Times New Roman"/>
              </a:rPr>
              <a:t>Residual circulation anomalies (vectors) and water vapor anomalies (shading) in the westward (c) and eastward (d) QBO phases based on ERA5 (Wang et al., 2020)</a:t>
            </a:r>
            <a:endParaRPr lang="en-US" sz="1300">
              <a:latin typeface="Century Schoolbook"/>
            </a:endParaRPr>
          </a:p>
        </p:txBody>
      </p:sp>
      <p:sp>
        <p:nvSpPr>
          <p:cNvPr id="7" name="TextBox 6">
            <a:extLst>
              <a:ext uri="{FF2B5EF4-FFF2-40B4-BE49-F238E27FC236}">
                <a16:creationId xmlns:a16="http://schemas.microsoft.com/office/drawing/2014/main" id="{2E901608-D78C-4FFB-98D8-2FECA14F90D9}"/>
              </a:ext>
            </a:extLst>
          </p:cNvPr>
          <p:cNvSpPr txBox="1"/>
          <p:nvPr/>
        </p:nvSpPr>
        <p:spPr>
          <a:xfrm>
            <a:off x="6354698" y="4152604"/>
            <a:ext cx="4813540" cy="25776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900">
                <a:ea typeface="+mn-lt"/>
                <a:cs typeface="+mn-lt"/>
              </a:rPr>
              <a:t>During westward QBO phase</a:t>
            </a:r>
            <a:endParaRPr lang="en-US" sz="1900"/>
          </a:p>
          <a:p>
            <a:pPr marL="285750" indent="-285750">
              <a:buFont typeface="Arial"/>
              <a:buChar char="•"/>
            </a:pPr>
            <a:r>
              <a:rPr lang="en-US" sz="1900">
                <a:ea typeface="+mn-lt"/>
                <a:cs typeface="+mn-lt"/>
              </a:rPr>
              <a:t>The stronger upwelling in the lower stratosphere results in a colder tropical tropopause</a:t>
            </a:r>
          </a:p>
          <a:p>
            <a:pPr marL="285750" indent="-285750">
              <a:buFont typeface="Arial"/>
              <a:buChar char="•"/>
            </a:pPr>
            <a:r>
              <a:rPr lang="en-US" sz="1900">
                <a:ea typeface="+mn-lt"/>
                <a:cs typeface="+mn-lt"/>
              </a:rPr>
              <a:t>It leads to stronger dehydration and a negative water vapor anomaly in the stratosphere</a:t>
            </a:r>
            <a:endParaRPr lang="en-US" sz="1900"/>
          </a:p>
          <a:p>
            <a:pPr marL="285750" indent="-285750">
              <a:buFont typeface="Arial"/>
              <a:buChar char="•"/>
            </a:pPr>
            <a:endParaRPr lang="en-US" sz="1900"/>
          </a:p>
        </p:txBody>
      </p:sp>
    </p:spTree>
    <p:extLst>
      <p:ext uri="{BB962C8B-B14F-4D97-AF65-F5344CB8AC3E}">
        <p14:creationId xmlns:p14="http://schemas.microsoft.com/office/powerpoint/2010/main" val="3387551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7" descr="Chart&#10;&#10;Description automatically generated">
            <a:extLst>
              <a:ext uri="{FF2B5EF4-FFF2-40B4-BE49-F238E27FC236}">
                <a16:creationId xmlns:a16="http://schemas.microsoft.com/office/drawing/2014/main" id="{9F8FF6C2-6CFE-45D9-81A6-D4A67B53F8E4}"/>
              </a:ext>
            </a:extLst>
          </p:cNvPr>
          <p:cNvPicPr>
            <a:picLocks noGrp="1" noChangeAspect="1"/>
          </p:cNvPicPr>
          <p:nvPr>
            <p:ph idx="1"/>
          </p:nvPr>
        </p:nvPicPr>
        <p:blipFill>
          <a:blip r:embed="rId2"/>
          <a:stretch>
            <a:fillRect/>
          </a:stretch>
        </p:blipFill>
        <p:spPr>
          <a:xfrm>
            <a:off x="1591360" y="608186"/>
            <a:ext cx="7640560" cy="5236602"/>
          </a:xfrm>
        </p:spPr>
      </p:pic>
    </p:spTree>
    <p:extLst>
      <p:ext uri="{BB962C8B-B14F-4D97-AF65-F5344CB8AC3E}">
        <p14:creationId xmlns:p14="http://schemas.microsoft.com/office/powerpoint/2010/main" val="4121226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7" descr="Chart, line chart&#10;&#10;Description automatically generated">
            <a:extLst>
              <a:ext uri="{FF2B5EF4-FFF2-40B4-BE49-F238E27FC236}">
                <a16:creationId xmlns:a16="http://schemas.microsoft.com/office/drawing/2014/main" id="{F028A53F-06DB-4496-8CBA-80C201C3AE80}"/>
              </a:ext>
            </a:extLst>
          </p:cNvPr>
          <p:cNvPicPr>
            <a:picLocks noGrp="1" noChangeAspect="1"/>
          </p:cNvPicPr>
          <p:nvPr>
            <p:ph idx="1"/>
          </p:nvPr>
        </p:nvPicPr>
        <p:blipFill>
          <a:blip r:embed="rId2"/>
          <a:stretch>
            <a:fillRect/>
          </a:stretch>
        </p:blipFill>
        <p:spPr>
          <a:xfrm>
            <a:off x="708246" y="368860"/>
            <a:ext cx="7525802" cy="5079720"/>
          </a:xfrm>
        </p:spPr>
      </p:pic>
    </p:spTree>
    <p:extLst>
      <p:ext uri="{BB962C8B-B14F-4D97-AF65-F5344CB8AC3E}">
        <p14:creationId xmlns:p14="http://schemas.microsoft.com/office/powerpoint/2010/main" val="32377164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4" descr="Chart, line chart&#10;&#10;Description automatically generated">
            <a:extLst>
              <a:ext uri="{FF2B5EF4-FFF2-40B4-BE49-F238E27FC236}">
                <a16:creationId xmlns:a16="http://schemas.microsoft.com/office/drawing/2014/main" id="{0E03C038-7C7D-4CEB-BD1A-CC0D1E64B657}"/>
              </a:ext>
            </a:extLst>
          </p:cNvPr>
          <p:cNvPicPr>
            <a:picLocks noGrp="1" noChangeAspect="1"/>
          </p:cNvPicPr>
          <p:nvPr>
            <p:ph idx="1"/>
          </p:nvPr>
        </p:nvPicPr>
        <p:blipFill>
          <a:blip r:embed="rId2"/>
          <a:stretch>
            <a:fillRect/>
          </a:stretch>
        </p:blipFill>
        <p:spPr>
          <a:xfrm>
            <a:off x="836882" y="324037"/>
            <a:ext cx="8433942" cy="5583985"/>
          </a:xfrm>
        </p:spPr>
      </p:pic>
    </p:spTree>
    <p:extLst>
      <p:ext uri="{BB962C8B-B14F-4D97-AF65-F5344CB8AC3E}">
        <p14:creationId xmlns:p14="http://schemas.microsoft.com/office/powerpoint/2010/main" val="3207244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1DF10-F497-4ED3-818A-EE0D3F62D7C5}"/>
              </a:ext>
            </a:extLst>
          </p:cNvPr>
          <p:cNvSpPr>
            <a:spLocks noGrp="1"/>
          </p:cNvSpPr>
          <p:nvPr>
            <p:ph type="title"/>
          </p:nvPr>
        </p:nvSpPr>
        <p:spPr>
          <a:xfrm>
            <a:off x="363747" y="365126"/>
            <a:ext cx="10846279" cy="1325563"/>
          </a:xfrm>
        </p:spPr>
        <p:txBody>
          <a:bodyPr>
            <a:normAutofit/>
          </a:bodyPr>
          <a:lstStyle/>
          <a:p>
            <a:r>
              <a:rPr lang="en-US">
                <a:cs typeface="Calibri Light"/>
              </a:rPr>
              <a:t>What is the Quasi-Biennial Oscillation? (QBO) </a:t>
            </a:r>
            <a:endParaRPr lang="en-US"/>
          </a:p>
        </p:txBody>
      </p:sp>
      <p:sp>
        <p:nvSpPr>
          <p:cNvPr id="3" name="Content Placeholder 2">
            <a:extLst>
              <a:ext uri="{FF2B5EF4-FFF2-40B4-BE49-F238E27FC236}">
                <a16:creationId xmlns:a16="http://schemas.microsoft.com/office/drawing/2014/main" id="{ED3B17D4-ADBE-4F7C-82A7-FD0644C41ABF}"/>
              </a:ext>
            </a:extLst>
          </p:cNvPr>
          <p:cNvSpPr>
            <a:spLocks noGrp="1"/>
          </p:cNvSpPr>
          <p:nvPr>
            <p:ph idx="1"/>
          </p:nvPr>
        </p:nvSpPr>
        <p:spPr>
          <a:xfrm>
            <a:off x="586138" y="1886311"/>
            <a:ext cx="9989963" cy="4552619"/>
          </a:xfrm>
        </p:spPr>
        <p:txBody>
          <a:bodyPr vert="horz" lIns="91440" tIns="45720" rIns="91440" bIns="45720" rtlCol="0" anchor="t">
            <a:normAutofit lnSpcReduction="10000"/>
          </a:bodyPr>
          <a:lstStyle/>
          <a:p>
            <a:pPr algn="just"/>
            <a:r>
              <a:rPr lang="en-US" sz="2400">
                <a:ea typeface="+mn-lt"/>
                <a:cs typeface="+mn-lt"/>
              </a:rPr>
              <a:t>First, let's break down the title: </a:t>
            </a:r>
            <a:endParaRPr lang="en-US"/>
          </a:p>
          <a:p>
            <a:pPr lvl="1" algn="just">
              <a:buFont typeface="Wingdings 2" pitchFamily="34" charset="0"/>
              <a:buChar char=""/>
            </a:pPr>
            <a:r>
              <a:rPr lang="en-US" sz="2400">
                <a:solidFill>
                  <a:schemeClr val="tx1"/>
                </a:solidFill>
                <a:ea typeface="+mn-lt"/>
                <a:cs typeface="+mn-lt"/>
              </a:rPr>
              <a:t>Quasi: seemingly; apparent but not really</a:t>
            </a:r>
          </a:p>
          <a:p>
            <a:pPr lvl="1" algn="just">
              <a:buFont typeface="Wingdings 2" pitchFamily="34" charset="0"/>
              <a:buChar char=""/>
            </a:pPr>
            <a:r>
              <a:rPr lang="en-US" sz="2400">
                <a:solidFill>
                  <a:schemeClr val="tx1"/>
                </a:solidFill>
                <a:ea typeface="+mn-lt"/>
                <a:cs typeface="+mn-lt"/>
              </a:rPr>
              <a:t>Biennial: taking place every other year </a:t>
            </a:r>
          </a:p>
          <a:p>
            <a:pPr lvl="1" algn="just">
              <a:buFont typeface="Wingdings 2" pitchFamily="34" charset="0"/>
              <a:buChar char=""/>
            </a:pPr>
            <a:r>
              <a:rPr lang="en-US" sz="2400">
                <a:solidFill>
                  <a:schemeClr val="tx1"/>
                </a:solidFill>
              </a:rPr>
              <a:t>Oscillation: </a:t>
            </a:r>
            <a:r>
              <a:rPr lang="en-US" sz="2400">
                <a:solidFill>
                  <a:schemeClr val="tx1"/>
                </a:solidFill>
                <a:ea typeface="+mn-lt"/>
                <a:cs typeface="+mn-lt"/>
              </a:rPr>
              <a:t>movement back and forth at a regular speed</a:t>
            </a:r>
            <a:endParaRPr lang="en-US" sz="2400">
              <a:solidFill>
                <a:schemeClr val="tx1"/>
              </a:solidFill>
            </a:endParaRPr>
          </a:p>
          <a:p>
            <a:pPr algn="just"/>
            <a:r>
              <a:rPr lang="en-US" sz="2400"/>
              <a:t>The QBO dominates the variability of the equatorial stratosphere (~16-50km) and is easily seen as downward propagating easterly and westerly wind regimes, a full cycle of the oscillation takes place approximately every 28 months  </a:t>
            </a:r>
            <a:endParaRPr lang="en-US"/>
          </a:p>
          <a:p>
            <a:pPr algn="just"/>
            <a:r>
              <a:rPr lang="en-US" sz="2400"/>
              <a:t>Throughout this presentation, the QBO is defined as the first empirical orthogonal function (EOF) of quasi-biennial stratospheric zonal wind fluctuations that occur simultaneously around the equatorial belt </a:t>
            </a:r>
          </a:p>
          <a:p>
            <a:pPr marL="274320" lvl="1" indent="0" algn="just">
              <a:buNone/>
            </a:pPr>
            <a:endParaRPr lang="en-US" sz="2200" spc="10">
              <a:solidFill>
                <a:srgbClr val="000000"/>
              </a:solidFill>
            </a:endParaRPr>
          </a:p>
          <a:p>
            <a:pPr lvl="1" algn="just"/>
            <a:endParaRPr lang="en-US" sz="2200" spc="10">
              <a:solidFill>
                <a:srgbClr val="000000"/>
              </a:solidFill>
            </a:endParaRPr>
          </a:p>
        </p:txBody>
      </p:sp>
    </p:spTree>
    <p:extLst>
      <p:ext uri="{BB962C8B-B14F-4D97-AF65-F5344CB8AC3E}">
        <p14:creationId xmlns:p14="http://schemas.microsoft.com/office/powerpoint/2010/main" val="31585628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23D50B8-1D27-420D-BA4A-249914120C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1">
            <a:extLst>
              <a:ext uri="{FF2B5EF4-FFF2-40B4-BE49-F238E27FC236}">
                <a16:creationId xmlns:a16="http://schemas.microsoft.com/office/drawing/2014/main" id="{CFC7096A-CB20-4E16-9A1A-B4EDAC09D793}"/>
              </a:ext>
            </a:extLst>
          </p:cNvPr>
          <p:cNvSpPr>
            <a:spLocks noGrp="1"/>
          </p:cNvSpPr>
          <p:nvPr>
            <p:ph type="title"/>
          </p:nvPr>
        </p:nvSpPr>
        <p:spPr>
          <a:xfrm>
            <a:off x="829164" y="-5508"/>
            <a:ext cx="10156435" cy="1152524"/>
          </a:xfrm>
        </p:spPr>
        <p:txBody>
          <a:bodyPr vert="horz" lIns="91440" tIns="45720" rIns="91440" bIns="45720" rtlCol="0" anchor="b">
            <a:normAutofit/>
          </a:bodyPr>
          <a:lstStyle/>
          <a:p>
            <a:pPr>
              <a:lnSpc>
                <a:spcPct val="85000"/>
              </a:lnSpc>
            </a:pPr>
            <a:r>
              <a:rPr lang="en-US" sz="5400"/>
              <a:t>Surface Component: MSLP </a:t>
            </a:r>
          </a:p>
        </p:txBody>
      </p:sp>
      <p:pic>
        <p:nvPicPr>
          <p:cNvPr id="11" name="Picture 2" descr="Diagram, timeline&#10;&#10;Description automatically generated">
            <a:extLst>
              <a:ext uri="{FF2B5EF4-FFF2-40B4-BE49-F238E27FC236}">
                <a16:creationId xmlns:a16="http://schemas.microsoft.com/office/drawing/2014/main" id="{E9722E6D-7DFA-4DF5-9F25-D8DAB34FA455}"/>
              </a:ext>
            </a:extLst>
          </p:cNvPr>
          <p:cNvPicPr>
            <a:picLocks noChangeAspect="1"/>
          </p:cNvPicPr>
          <p:nvPr/>
        </p:nvPicPr>
        <p:blipFill>
          <a:blip r:embed="rId3"/>
          <a:stretch>
            <a:fillRect/>
          </a:stretch>
        </p:blipFill>
        <p:spPr>
          <a:xfrm>
            <a:off x="5516548" y="1942023"/>
            <a:ext cx="5736605" cy="3928961"/>
          </a:xfrm>
          <a:prstGeom prst="rect">
            <a:avLst/>
          </a:prstGeom>
        </p:spPr>
      </p:pic>
      <p:pic>
        <p:nvPicPr>
          <p:cNvPr id="9" name="Picture 10" descr="Chart, line chart&#10;&#10;Description automatically generated">
            <a:extLst>
              <a:ext uri="{FF2B5EF4-FFF2-40B4-BE49-F238E27FC236}">
                <a16:creationId xmlns:a16="http://schemas.microsoft.com/office/drawing/2014/main" id="{847DDD46-F45D-4DD1-9B2E-C6D804230A73}"/>
              </a:ext>
            </a:extLst>
          </p:cNvPr>
          <p:cNvPicPr>
            <a:picLocks noChangeAspect="1"/>
          </p:cNvPicPr>
          <p:nvPr/>
        </p:nvPicPr>
        <p:blipFill>
          <a:blip r:embed="rId4"/>
          <a:stretch>
            <a:fillRect/>
          </a:stretch>
        </p:blipFill>
        <p:spPr>
          <a:xfrm>
            <a:off x="604598" y="1254423"/>
            <a:ext cx="4787701" cy="2525512"/>
          </a:xfrm>
          <a:prstGeom prst="rect">
            <a:avLst/>
          </a:prstGeom>
        </p:spPr>
      </p:pic>
      <p:pic>
        <p:nvPicPr>
          <p:cNvPr id="2" name="Picture 7" descr="Chart&#10;&#10;Description automatically generated">
            <a:extLst>
              <a:ext uri="{FF2B5EF4-FFF2-40B4-BE49-F238E27FC236}">
                <a16:creationId xmlns:a16="http://schemas.microsoft.com/office/drawing/2014/main" id="{DD05546F-0F56-484C-8C24-CD9DE8537C16}"/>
              </a:ext>
            </a:extLst>
          </p:cNvPr>
          <p:cNvPicPr>
            <a:picLocks noGrp="1" noChangeAspect="1"/>
          </p:cNvPicPr>
          <p:nvPr>
            <p:ph idx="1"/>
          </p:nvPr>
        </p:nvPicPr>
        <p:blipFill>
          <a:blip r:embed="rId5"/>
          <a:stretch>
            <a:fillRect/>
          </a:stretch>
        </p:blipFill>
        <p:spPr>
          <a:xfrm>
            <a:off x="846795" y="3777727"/>
            <a:ext cx="4411651" cy="3092166"/>
          </a:xfrm>
        </p:spPr>
      </p:pic>
    </p:spTree>
    <p:extLst>
      <p:ext uri="{BB962C8B-B14F-4D97-AF65-F5344CB8AC3E}">
        <p14:creationId xmlns:p14="http://schemas.microsoft.com/office/powerpoint/2010/main" val="2912389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7" descr="Chart&#10;&#10;Description automatically generated">
            <a:extLst>
              <a:ext uri="{FF2B5EF4-FFF2-40B4-BE49-F238E27FC236}">
                <a16:creationId xmlns:a16="http://schemas.microsoft.com/office/drawing/2014/main" id="{A1B49918-14B4-4994-B834-ED4580717F41}"/>
              </a:ext>
            </a:extLst>
          </p:cNvPr>
          <p:cNvPicPr>
            <a:picLocks noGrp="1" noChangeAspect="1"/>
          </p:cNvPicPr>
          <p:nvPr>
            <p:ph idx="1"/>
          </p:nvPr>
        </p:nvPicPr>
        <p:blipFill>
          <a:blip r:embed="rId3"/>
          <a:stretch>
            <a:fillRect/>
          </a:stretch>
        </p:blipFill>
        <p:spPr>
          <a:xfrm>
            <a:off x="2062137" y="758665"/>
            <a:ext cx="7401776" cy="5214190"/>
          </a:xfrm>
        </p:spPr>
      </p:pic>
    </p:spTree>
    <p:extLst>
      <p:ext uri="{BB962C8B-B14F-4D97-AF65-F5344CB8AC3E}">
        <p14:creationId xmlns:p14="http://schemas.microsoft.com/office/powerpoint/2010/main" val="2941995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23D50B8-1D27-420D-BA4A-249914120C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a:extLst>
              <a:ext uri="{FF2B5EF4-FFF2-40B4-BE49-F238E27FC236}">
                <a16:creationId xmlns:a16="http://schemas.microsoft.com/office/drawing/2014/main" id="{BA893BA6-9681-422B-9E00-AA5F7DE718FC}"/>
              </a:ext>
            </a:extLst>
          </p:cNvPr>
          <p:cNvSpPr>
            <a:spLocks noGrp="1"/>
          </p:cNvSpPr>
          <p:nvPr>
            <p:ph type="title"/>
          </p:nvPr>
        </p:nvSpPr>
        <p:spPr>
          <a:xfrm>
            <a:off x="797729" y="129492"/>
            <a:ext cx="10156435" cy="713406"/>
          </a:xfrm>
        </p:spPr>
        <p:txBody>
          <a:bodyPr vert="horz" lIns="91440" tIns="45720" rIns="91440" bIns="45720" rtlCol="0" anchor="b">
            <a:normAutofit/>
          </a:bodyPr>
          <a:lstStyle/>
          <a:p>
            <a:pPr>
              <a:lnSpc>
                <a:spcPct val="85000"/>
              </a:lnSpc>
            </a:pPr>
            <a:r>
              <a:rPr lang="en-US" sz="4200"/>
              <a:t>Surface Component: SST </a:t>
            </a:r>
          </a:p>
        </p:txBody>
      </p:sp>
      <p:pic>
        <p:nvPicPr>
          <p:cNvPr id="8" name="Picture 2" descr="Chart, map&#10;&#10;Description automatically generated">
            <a:extLst>
              <a:ext uri="{FF2B5EF4-FFF2-40B4-BE49-F238E27FC236}">
                <a16:creationId xmlns:a16="http://schemas.microsoft.com/office/drawing/2014/main" id="{337C7EE6-A525-46BB-BDCC-C8EA9763C22D}"/>
              </a:ext>
            </a:extLst>
          </p:cNvPr>
          <p:cNvPicPr>
            <a:picLocks noChangeAspect="1"/>
          </p:cNvPicPr>
          <p:nvPr/>
        </p:nvPicPr>
        <p:blipFill>
          <a:blip r:embed="rId3"/>
          <a:stretch>
            <a:fillRect/>
          </a:stretch>
        </p:blipFill>
        <p:spPr>
          <a:xfrm>
            <a:off x="619840" y="881683"/>
            <a:ext cx="5465385" cy="3915287"/>
          </a:xfrm>
          <a:prstGeom prst="rect">
            <a:avLst/>
          </a:prstGeom>
        </p:spPr>
      </p:pic>
      <p:pic>
        <p:nvPicPr>
          <p:cNvPr id="2" name="Picture 2" descr="Chart&#10;&#10;Description automatically generated">
            <a:extLst>
              <a:ext uri="{FF2B5EF4-FFF2-40B4-BE49-F238E27FC236}">
                <a16:creationId xmlns:a16="http://schemas.microsoft.com/office/drawing/2014/main" id="{FC30F0F5-9F5A-4CA6-92E3-D856D2175207}"/>
              </a:ext>
            </a:extLst>
          </p:cNvPr>
          <p:cNvPicPr>
            <a:picLocks noChangeAspect="1"/>
          </p:cNvPicPr>
          <p:nvPr/>
        </p:nvPicPr>
        <p:blipFill>
          <a:blip r:embed="rId4"/>
          <a:stretch>
            <a:fillRect/>
          </a:stretch>
        </p:blipFill>
        <p:spPr>
          <a:xfrm>
            <a:off x="6213910" y="884241"/>
            <a:ext cx="4949384" cy="3912610"/>
          </a:xfrm>
          <a:prstGeom prst="rect">
            <a:avLst/>
          </a:prstGeom>
        </p:spPr>
      </p:pic>
      <p:sp>
        <p:nvSpPr>
          <p:cNvPr id="3" name="TextBox 2">
            <a:extLst>
              <a:ext uri="{FF2B5EF4-FFF2-40B4-BE49-F238E27FC236}">
                <a16:creationId xmlns:a16="http://schemas.microsoft.com/office/drawing/2014/main" id="{E58A24B0-6020-474B-8808-68285DA9A23E}"/>
              </a:ext>
            </a:extLst>
          </p:cNvPr>
          <p:cNvSpPr txBox="1"/>
          <p:nvPr/>
        </p:nvSpPr>
        <p:spPr>
          <a:xfrm>
            <a:off x="694841" y="4982706"/>
            <a:ext cx="10195301"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latin typeface="Century Schoolbook"/>
              </a:rPr>
              <a:t>The abundance of tropical lower-stratospheric water vapor is mostly affected by temperature variations and tropical upwelling</a:t>
            </a:r>
          </a:p>
          <a:p>
            <a:pPr algn="just"/>
            <a:endParaRPr lang="en-US">
              <a:latin typeface="Century Schoolbook"/>
            </a:endParaRPr>
          </a:p>
          <a:p>
            <a:pPr algn="just"/>
            <a:r>
              <a:rPr lang="en-US">
                <a:latin typeface="Century Schoolbook"/>
              </a:rPr>
              <a:t>It suggests that the </a:t>
            </a:r>
            <a:r>
              <a:rPr lang="en-US" b="1">
                <a:latin typeface="Century Schoolbook"/>
              </a:rPr>
              <a:t>tropical SSTs may contribute to the abundance of water vapor</a:t>
            </a:r>
            <a:r>
              <a:rPr lang="en-US">
                <a:latin typeface="Century Schoolbook"/>
              </a:rPr>
              <a:t> brought to the stratosphere via convection in the troposphere and the temperature of the tropopause </a:t>
            </a:r>
            <a:r>
              <a:rPr lang="en-US">
                <a:ea typeface="+mn-lt"/>
                <a:cs typeface="+mn-lt"/>
              </a:rPr>
              <a:t>( Randel et al., 2006; </a:t>
            </a:r>
            <a:r>
              <a:rPr lang="en-US" err="1">
                <a:ea typeface="+mn-lt"/>
                <a:cs typeface="+mn-lt"/>
              </a:rPr>
              <a:t>Brinkop</a:t>
            </a:r>
            <a:r>
              <a:rPr lang="en-US">
                <a:ea typeface="+mn-lt"/>
                <a:cs typeface="+mn-lt"/>
              </a:rPr>
              <a:t> et al., 2016; Garfinkel et al., 2018)</a:t>
            </a:r>
            <a:endParaRPr lang="en-US"/>
          </a:p>
          <a:p>
            <a:pPr algn="just"/>
            <a:endParaRPr lang="en-US">
              <a:latin typeface="Century Schoolbook"/>
              <a:cs typeface="Calibri"/>
            </a:endParaRPr>
          </a:p>
        </p:txBody>
      </p:sp>
    </p:spTree>
    <p:extLst>
      <p:ext uri="{BB962C8B-B14F-4D97-AF65-F5344CB8AC3E}">
        <p14:creationId xmlns:p14="http://schemas.microsoft.com/office/powerpoint/2010/main" val="6282656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0E99ED6D-365F-4CAE-942F-ECA78F74B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7" name="Rectangle 10">
            <a:extLst>
              <a:ext uri="{FF2B5EF4-FFF2-40B4-BE49-F238E27FC236}">
                <a16:creationId xmlns:a16="http://schemas.microsoft.com/office/drawing/2014/main" id="{0E9882B6-2E23-42C6-B992-F6154421D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screenshot of a computer&#10;&#10;Description automatically generated">
            <a:extLst>
              <a:ext uri="{FF2B5EF4-FFF2-40B4-BE49-F238E27FC236}">
                <a16:creationId xmlns:a16="http://schemas.microsoft.com/office/drawing/2014/main" id="{27BE75E7-1C80-4909-A035-2BD8BA380F8C}"/>
              </a:ext>
            </a:extLst>
          </p:cNvPr>
          <p:cNvPicPr>
            <a:picLocks noGrp="1" noChangeAspect="1"/>
          </p:cNvPicPr>
          <p:nvPr>
            <p:ph idx="1"/>
          </p:nvPr>
        </p:nvPicPr>
        <p:blipFill>
          <a:blip r:embed="rId3"/>
          <a:stretch>
            <a:fillRect/>
          </a:stretch>
        </p:blipFill>
        <p:spPr>
          <a:xfrm>
            <a:off x="889273" y="1077480"/>
            <a:ext cx="10227132" cy="2938150"/>
          </a:xfrm>
          <a:prstGeom prst="rect">
            <a:avLst/>
          </a:prstGeom>
        </p:spPr>
      </p:pic>
      <p:sp>
        <p:nvSpPr>
          <p:cNvPr id="8" name="Rectangle 12">
            <a:extLst>
              <a:ext uri="{FF2B5EF4-FFF2-40B4-BE49-F238E27FC236}">
                <a16:creationId xmlns:a16="http://schemas.microsoft.com/office/drawing/2014/main" id="{F89E7E8E-7F77-4626-8111-4BB60747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105400"/>
            <a:ext cx="11292840" cy="17526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A71534A0-372A-414A-9DF9-53AB7C248BEB}"/>
              </a:ext>
            </a:extLst>
          </p:cNvPr>
          <p:cNvSpPr txBox="1"/>
          <p:nvPr/>
        </p:nvSpPr>
        <p:spPr>
          <a:xfrm>
            <a:off x="3446206" y="4257367"/>
            <a:ext cx="56437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Geophysical Research Letters, 2014</a:t>
            </a:r>
            <a:endParaRPr lang="en-US"/>
          </a:p>
        </p:txBody>
      </p:sp>
    </p:spTree>
    <p:extLst>
      <p:ext uri="{BB962C8B-B14F-4D97-AF65-F5344CB8AC3E}">
        <p14:creationId xmlns:p14="http://schemas.microsoft.com/office/powerpoint/2010/main" val="12242032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5A240-717D-403E-8619-286BDDC2CD1C}"/>
              </a:ext>
            </a:extLst>
          </p:cNvPr>
          <p:cNvSpPr>
            <a:spLocks noGrp="1"/>
          </p:cNvSpPr>
          <p:nvPr>
            <p:ph type="title"/>
          </p:nvPr>
        </p:nvSpPr>
        <p:spPr>
          <a:xfrm>
            <a:off x="545961" y="497003"/>
            <a:ext cx="9692640" cy="808491"/>
          </a:xfrm>
        </p:spPr>
        <p:txBody>
          <a:bodyPr/>
          <a:lstStyle/>
          <a:p>
            <a:r>
              <a:rPr lang="en-US"/>
              <a:t>Overview </a:t>
            </a:r>
          </a:p>
        </p:txBody>
      </p:sp>
      <p:sp>
        <p:nvSpPr>
          <p:cNvPr id="3" name="Content Placeholder 2">
            <a:extLst>
              <a:ext uri="{FF2B5EF4-FFF2-40B4-BE49-F238E27FC236}">
                <a16:creationId xmlns:a16="http://schemas.microsoft.com/office/drawing/2014/main" id="{D87CC778-EA12-4860-B2E8-0A038AE992EA}"/>
              </a:ext>
            </a:extLst>
          </p:cNvPr>
          <p:cNvSpPr>
            <a:spLocks noGrp="1"/>
          </p:cNvSpPr>
          <p:nvPr>
            <p:ph idx="1"/>
          </p:nvPr>
        </p:nvSpPr>
        <p:spPr>
          <a:xfrm>
            <a:off x="546400" y="1863475"/>
            <a:ext cx="10170715" cy="3221945"/>
          </a:xfrm>
        </p:spPr>
        <p:txBody>
          <a:bodyPr vert="horz" lIns="91440" tIns="45720" rIns="91440" bIns="45720" rtlCol="0" anchor="t">
            <a:normAutofit/>
          </a:bodyPr>
          <a:lstStyle/>
          <a:p>
            <a:pPr algn="just"/>
            <a:r>
              <a:rPr lang="en-US" sz="2000">
                <a:ea typeface="+mn-lt"/>
                <a:cs typeface="+mn-lt"/>
              </a:rPr>
              <a:t>Scaife et al. examine initialized climate forecasts/predictions made with coupled ocean-atmosphere climate models with internally generated QBO's to demonstrate the predictability of the QBO extending more than 3 years into the future</a:t>
            </a:r>
          </a:p>
          <a:p>
            <a:pPr algn="just"/>
            <a:r>
              <a:rPr lang="en-US" sz="2000"/>
              <a:t>Variation of predictability with season and QBO phase find skill is lowest in the winter</a:t>
            </a:r>
          </a:p>
          <a:p>
            <a:pPr algn="just"/>
            <a:r>
              <a:rPr lang="en-US" sz="2000">
                <a:ea typeface="+mn-lt"/>
                <a:cs typeface="+mn-lt"/>
              </a:rPr>
              <a:t>It is shown that skillful prediction of the QBO itself does not guarantee predictability of the extratropical winter teleconnection that is important for surface winter climate prediction.</a:t>
            </a:r>
            <a:endParaRPr lang="en-US" sz="2000"/>
          </a:p>
        </p:txBody>
      </p:sp>
    </p:spTree>
    <p:extLst>
      <p:ext uri="{BB962C8B-B14F-4D97-AF65-F5344CB8AC3E}">
        <p14:creationId xmlns:p14="http://schemas.microsoft.com/office/powerpoint/2010/main" val="8197191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B66723-393B-43A1-A55E-0AB397E05CBC}"/>
              </a:ext>
            </a:extLst>
          </p:cNvPr>
          <p:cNvSpPr>
            <a:spLocks noGrp="1"/>
          </p:cNvSpPr>
          <p:nvPr>
            <p:ph idx="1"/>
          </p:nvPr>
        </p:nvSpPr>
        <p:spPr>
          <a:xfrm>
            <a:off x="474276" y="1952539"/>
            <a:ext cx="10350681" cy="4265073"/>
          </a:xfrm>
        </p:spPr>
        <p:txBody>
          <a:bodyPr vert="horz" lIns="91440" tIns="45720" rIns="91440" bIns="45720" rtlCol="0" anchor="t">
            <a:normAutofit/>
          </a:bodyPr>
          <a:lstStyle/>
          <a:p>
            <a:pPr algn="just"/>
            <a:r>
              <a:rPr lang="en-US" sz="2000">
                <a:ea typeface="+mn-lt"/>
                <a:cs typeface="+mn-lt"/>
              </a:rPr>
              <a:t>The inherent timescale of atmospheric processes is generally considered to be too short to aid climate prediction on seasonal to decadal timescales </a:t>
            </a:r>
          </a:p>
          <a:p>
            <a:pPr algn="just"/>
            <a:r>
              <a:rPr lang="en-US" sz="2000">
                <a:ea typeface="+mn-lt"/>
                <a:cs typeface="+mn-lt"/>
              </a:rPr>
              <a:t>However, the tropical stratosphere represents a clear exception to this general rule</a:t>
            </a:r>
            <a:endParaRPr lang="en-US" sz="2000"/>
          </a:p>
          <a:p>
            <a:pPr algn="just"/>
            <a:r>
              <a:rPr lang="en-US" sz="2000">
                <a:ea typeface="+mn-lt"/>
                <a:cs typeface="+mn-lt"/>
              </a:rPr>
              <a:t>Very large and quasi-regular interannual fluctuations from the </a:t>
            </a:r>
            <a:r>
              <a:rPr lang="en-US" sz="2000" b="1">
                <a:ea typeface="+mn-lt"/>
                <a:cs typeface="+mn-lt"/>
              </a:rPr>
              <a:t>quasi-biennial oscillation (QBO)</a:t>
            </a:r>
            <a:r>
              <a:rPr lang="en-US" sz="2000">
                <a:ea typeface="+mn-lt"/>
                <a:cs typeface="+mn-lt"/>
              </a:rPr>
              <a:t> could provide one of the few purely atmospheric sources of climate predictability on seasonal to decadal timescales</a:t>
            </a:r>
            <a:endParaRPr lang="en-US"/>
          </a:p>
          <a:p>
            <a:pPr algn="just"/>
            <a:r>
              <a:rPr lang="en-US" sz="2000">
                <a:ea typeface="+mn-lt"/>
                <a:cs typeface="+mn-lt"/>
              </a:rPr>
              <a:t>This study makes use of ensembles of seasonal to decadal forecasts </a:t>
            </a:r>
            <a:r>
              <a:rPr lang="en-US" sz="2000" b="1">
                <a:ea typeface="+mn-lt"/>
                <a:cs typeface="+mn-lt"/>
              </a:rPr>
              <a:t>to quantify prediction skill of the QBO</a:t>
            </a:r>
            <a:endParaRPr lang="en-US" sz="2000" b="1"/>
          </a:p>
          <a:p>
            <a:pPr algn="just"/>
            <a:r>
              <a:rPr lang="en-US" sz="2000">
                <a:ea typeface="+mn-lt"/>
                <a:cs typeface="+mn-lt"/>
              </a:rPr>
              <a:t>Assess whether the </a:t>
            </a:r>
            <a:r>
              <a:rPr lang="en-US" sz="2000" b="1">
                <a:ea typeface="+mn-lt"/>
                <a:cs typeface="+mn-lt"/>
              </a:rPr>
              <a:t>influence of the QBO on extratropical surface winter climate</a:t>
            </a:r>
            <a:r>
              <a:rPr lang="en-US" sz="2000">
                <a:ea typeface="+mn-lt"/>
                <a:cs typeface="+mn-lt"/>
              </a:rPr>
              <a:t> is reproduced in initialized seasonal to decadal predictions</a:t>
            </a:r>
            <a:endParaRPr lang="en-US"/>
          </a:p>
          <a:p>
            <a:pPr algn="just"/>
            <a:endParaRPr lang="en-US" sz="2000"/>
          </a:p>
          <a:p>
            <a:pPr algn="just"/>
            <a:endParaRPr lang="en-US" sz="2000"/>
          </a:p>
          <a:p>
            <a:pPr algn="just"/>
            <a:endParaRPr lang="en-US" sz="2000"/>
          </a:p>
        </p:txBody>
      </p:sp>
      <p:sp>
        <p:nvSpPr>
          <p:cNvPr id="7" name="Title 1">
            <a:extLst>
              <a:ext uri="{FF2B5EF4-FFF2-40B4-BE49-F238E27FC236}">
                <a16:creationId xmlns:a16="http://schemas.microsoft.com/office/drawing/2014/main" id="{1BE4A5FC-9341-474C-B166-ED8B69FAC0D0}"/>
              </a:ext>
            </a:extLst>
          </p:cNvPr>
          <p:cNvSpPr txBox="1">
            <a:spLocks/>
          </p:cNvSpPr>
          <p:nvPr/>
        </p:nvSpPr>
        <p:spPr>
          <a:xfrm>
            <a:off x="545961" y="497003"/>
            <a:ext cx="9692640" cy="80849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a:ea typeface="+mj-lt"/>
                <a:cs typeface="+mj-lt"/>
              </a:rPr>
              <a:t>Introduction</a:t>
            </a:r>
          </a:p>
        </p:txBody>
      </p:sp>
    </p:spTree>
    <p:extLst>
      <p:ext uri="{BB962C8B-B14F-4D97-AF65-F5344CB8AC3E}">
        <p14:creationId xmlns:p14="http://schemas.microsoft.com/office/powerpoint/2010/main" val="3512555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6441F-6EDE-466E-A07A-B4D128A64F9A}"/>
              </a:ext>
            </a:extLst>
          </p:cNvPr>
          <p:cNvSpPr>
            <a:spLocks noGrp="1"/>
          </p:cNvSpPr>
          <p:nvPr>
            <p:ph type="title"/>
          </p:nvPr>
        </p:nvSpPr>
        <p:spPr>
          <a:xfrm>
            <a:off x="427985" y="428147"/>
            <a:ext cx="9692640" cy="794884"/>
          </a:xfrm>
        </p:spPr>
        <p:txBody>
          <a:bodyPr/>
          <a:lstStyle/>
          <a:p>
            <a:r>
              <a:rPr lang="en-US"/>
              <a:t>Data </a:t>
            </a:r>
          </a:p>
        </p:txBody>
      </p:sp>
      <p:sp>
        <p:nvSpPr>
          <p:cNvPr id="3" name="Content Placeholder 2">
            <a:extLst>
              <a:ext uri="{FF2B5EF4-FFF2-40B4-BE49-F238E27FC236}">
                <a16:creationId xmlns:a16="http://schemas.microsoft.com/office/drawing/2014/main" id="{7559CE4C-9974-468C-A400-29A317C7627C}"/>
              </a:ext>
            </a:extLst>
          </p:cNvPr>
          <p:cNvSpPr>
            <a:spLocks noGrp="1"/>
          </p:cNvSpPr>
          <p:nvPr>
            <p:ph idx="1"/>
          </p:nvPr>
        </p:nvSpPr>
        <p:spPr>
          <a:xfrm>
            <a:off x="427985" y="1622895"/>
            <a:ext cx="10148114" cy="4232775"/>
          </a:xfrm>
        </p:spPr>
        <p:txBody>
          <a:bodyPr vert="horz" lIns="91440" tIns="45720" rIns="91440" bIns="45720" rtlCol="0" anchor="t">
            <a:normAutofit/>
          </a:bodyPr>
          <a:lstStyle/>
          <a:p>
            <a:pPr marL="0" indent="0" algn="just">
              <a:buNone/>
            </a:pPr>
            <a:r>
              <a:rPr lang="en-US" sz="2200" b="1">
                <a:ea typeface="+mn-lt"/>
                <a:cs typeface="+mn-lt"/>
              </a:rPr>
              <a:t>Seasonal hindcasts</a:t>
            </a:r>
            <a:endParaRPr lang="en-US" sz="2200">
              <a:ea typeface="+mn-lt"/>
              <a:cs typeface="+mn-lt"/>
            </a:endParaRPr>
          </a:p>
          <a:p>
            <a:pPr algn="just"/>
            <a:r>
              <a:rPr lang="en-US">
                <a:ea typeface="+mn-lt"/>
                <a:cs typeface="+mn-lt"/>
              </a:rPr>
              <a:t>The first output is from the UK Met Office (UKMO) decadal prediction system, fifth generation, GloSea5</a:t>
            </a:r>
          </a:p>
          <a:p>
            <a:pPr algn="just"/>
            <a:r>
              <a:rPr lang="en-US"/>
              <a:t>Climate model at the core is the third Hadley Centre Global Environmental Model version 3 (HadGEM3); </a:t>
            </a:r>
            <a:r>
              <a:rPr lang="en-US">
                <a:ea typeface="+mn-lt"/>
                <a:cs typeface="+mn-lt"/>
              </a:rPr>
              <a:t>atmospheric resolution of 0.83 by 0.55, with 85 quasi-horizontal atmospheric levels, and an upper boundary at 85 km near the mesopause</a:t>
            </a:r>
            <a:endParaRPr lang="en-US"/>
          </a:p>
          <a:p>
            <a:pPr algn="just"/>
            <a:r>
              <a:rPr lang="en-US">
                <a:ea typeface="+mn-lt"/>
                <a:cs typeface="+mn-lt"/>
              </a:rPr>
              <a:t>Ocean resolution is 0.25 globally, with 75 quasi-horizontal levels</a:t>
            </a:r>
            <a:endParaRPr lang="en-US"/>
          </a:p>
          <a:p>
            <a:pPr algn="just"/>
            <a:r>
              <a:rPr lang="en-US">
                <a:ea typeface="+mn-lt"/>
                <a:cs typeface="+mn-lt"/>
              </a:rPr>
              <a:t>Ensemble of forecasts was run for 1996-2009, each with 9-members initialized with ERA-Interim in atmosphere and land, and ocean-ice from Forecasting Ocean Assimilation Model data assimilation system</a:t>
            </a:r>
            <a:endParaRPr lang="en-US"/>
          </a:p>
          <a:p>
            <a:pPr algn="just"/>
            <a:r>
              <a:rPr lang="en-US">
                <a:ea typeface="+mn-lt"/>
                <a:cs typeface="+mn-lt"/>
              </a:rPr>
              <a:t>ECMWF System 4 seasonal forecasting system</a:t>
            </a:r>
            <a:endParaRPr lang="en-US"/>
          </a:p>
          <a:p>
            <a:pPr algn="just"/>
            <a:endParaRPr lang="en-US"/>
          </a:p>
        </p:txBody>
      </p:sp>
    </p:spTree>
    <p:extLst>
      <p:ext uri="{BB962C8B-B14F-4D97-AF65-F5344CB8AC3E}">
        <p14:creationId xmlns:p14="http://schemas.microsoft.com/office/powerpoint/2010/main" val="1716165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6441F-6EDE-466E-A07A-B4D128A64F9A}"/>
              </a:ext>
            </a:extLst>
          </p:cNvPr>
          <p:cNvSpPr>
            <a:spLocks noGrp="1"/>
          </p:cNvSpPr>
          <p:nvPr>
            <p:ph type="title"/>
          </p:nvPr>
        </p:nvSpPr>
        <p:spPr>
          <a:xfrm>
            <a:off x="427985" y="428147"/>
            <a:ext cx="9692640" cy="794884"/>
          </a:xfrm>
        </p:spPr>
        <p:txBody>
          <a:bodyPr/>
          <a:lstStyle/>
          <a:p>
            <a:r>
              <a:rPr lang="en-US"/>
              <a:t>Data </a:t>
            </a:r>
          </a:p>
        </p:txBody>
      </p:sp>
      <p:sp>
        <p:nvSpPr>
          <p:cNvPr id="3" name="Content Placeholder 2">
            <a:extLst>
              <a:ext uri="{FF2B5EF4-FFF2-40B4-BE49-F238E27FC236}">
                <a16:creationId xmlns:a16="http://schemas.microsoft.com/office/drawing/2014/main" id="{7559CE4C-9974-468C-A400-29A317C7627C}"/>
              </a:ext>
            </a:extLst>
          </p:cNvPr>
          <p:cNvSpPr>
            <a:spLocks noGrp="1"/>
          </p:cNvSpPr>
          <p:nvPr>
            <p:ph idx="1"/>
          </p:nvPr>
        </p:nvSpPr>
        <p:spPr>
          <a:xfrm>
            <a:off x="427985" y="1660995"/>
            <a:ext cx="10148114" cy="4562975"/>
          </a:xfrm>
        </p:spPr>
        <p:txBody>
          <a:bodyPr vert="horz" lIns="91440" tIns="45720" rIns="91440" bIns="45720" rtlCol="0" anchor="t">
            <a:normAutofit/>
          </a:bodyPr>
          <a:lstStyle/>
          <a:p>
            <a:pPr marL="0" indent="0" algn="just">
              <a:buNone/>
            </a:pPr>
            <a:r>
              <a:rPr lang="en-US" sz="2200" b="1">
                <a:ea typeface="+mn-lt"/>
                <a:cs typeface="+mn-lt"/>
              </a:rPr>
              <a:t>Decadal hindcasts</a:t>
            </a:r>
            <a:endParaRPr lang="en-US" sz="2200">
              <a:ea typeface="+mn-lt"/>
              <a:cs typeface="+mn-lt"/>
            </a:endParaRPr>
          </a:p>
          <a:p>
            <a:pPr algn="just"/>
            <a:r>
              <a:rPr lang="en-US">
                <a:ea typeface="+mn-lt"/>
                <a:cs typeface="+mn-lt"/>
              </a:rPr>
              <a:t>The first set is from the UKMO decadal prediction system, 2nd generation, DePreSysv2 with four-member ensembles (1 Nov 1960 - 2006)</a:t>
            </a:r>
            <a:endParaRPr lang="en-US"/>
          </a:p>
          <a:p>
            <a:pPr algn="just"/>
            <a:r>
              <a:rPr lang="en-US">
                <a:ea typeface="+mn-lt"/>
                <a:cs typeface="+mn-lt"/>
              </a:rPr>
              <a:t>The second set is from the </a:t>
            </a:r>
            <a:r>
              <a:rPr lang="en-US" err="1">
                <a:ea typeface="+mn-lt"/>
                <a:cs typeface="+mn-lt"/>
              </a:rPr>
              <a:t>Mittelfristige</a:t>
            </a:r>
            <a:r>
              <a:rPr lang="en-US">
                <a:ea typeface="+mn-lt"/>
                <a:cs typeface="+mn-lt"/>
              </a:rPr>
              <a:t> </a:t>
            </a:r>
            <a:r>
              <a:rPr lang="en-US" err="1">
                <a:ea typeface="+mn-lt"/>
                <a:cs typeface="+mn-lt"/>
              </a:rPr>
              <a:t>Klimaprognosen</a:t>
            </a:r>
            <a:r>
              <a:rPr lang="en-US">
                <a:ea typeface="+mn-lt"/>
                <a:cs typeface="+mn-lt"/>
              </a:rPr>
              <a:t> (</a:t>
            </a:r>
            <a:r>
              <a:rPr lang="en-US" err="1">
                <a:ea typeface="+mn-lt"/>
                <a:cs typeface="+mn-lt"/>
              </a:rPr>
              <a:t>MiKlip</a:t>
            </a:r>
            <a:r>
              <a:rPr lang="en-US">
                <a:ea typeface="+mn-lt"/>
                <a:cs typeface="+mn-lt"/>
              </a:rPr>
              <a:t>) decadal climate prediction system based on the Max-Planck-</a:t>
            </a:r>
            <a:r>
              <a:rPr lang="en-US" err="1">
                <a:ea typeface="+mn-lt"/>
                <a:cs typeface="+mn-lt"/>
              </a:rPr>
              <a:t>Institut</a:t>
            </a:r>
            <a:r>
              <a:rPr lang="en-US">
                <a:ea typeface="+mn-lt"/>
                <a:cs typeface="+mn-lt"/>
              </a:rPr>
              <a:t>-Earth System Model (MPI-ESM) coupled climate model</a:t>
            </a:r>
            <a:endParaRPr lang="en-US"/>
          </a:p>
          <a:p>
            <a:pPr algn="just"/>
            <a:r>
              <a:rPr lang="en-US">
                <a:ea typeface="+mn-lt"/>
                <a:cs typeface="+mn-lt"/>
              </a:rPr>
              <a:t>Decadal hindcasts are started from a combined atmospheric and oceanic initialization</a:t>
            </a:r>
          </a:p>
          <a:p>
            <a:pPr algn="just"/>
            <a:r>
              <a:rPr lang="en-US">
                <a:ea typeface="+mn-lt"/>
                <a:cs typeface="+mn-lt"/>
              </a:rPr>
              <a:t>The atmospheric fields (surface pressure and spectral temperature, vorticity, and divergence) are taken from the </a:t>
            </a:r>
            <a:r>
              <a:rPr lang="en-US" err="1">
                <a:ea typeface="+mn-lt"/>
                <a:cs typeface="+mn-lt"/>
              </a:rPr>
              <a:t>reanalyses</a:t>
            </a:r>
            <a:r>
              <a:rPr lang="en-US">
                <a:ea typeface="+mn-lt"/>
                <a:cs typeface="+mn-lt"/>
              </a:rPr>
              <a:t> ERA-40 for the period 1960–1989 and ERA-Interim for the period 1990–2012</a:t>
            </a:r>
            <a:endParaRPr lang="en-US"/>
          </a:p>
          <a:p>
            <a:pPr algn="just"/>
            <a:r>
              <a:rPr lang="en-US">
                <a:ea typeface="+mn-lt"/>
                <a:cs typeface="+mn-lt"/>
              </a:rPr>
              <a:t>The oceanic component is initialized with temperature and salinity anomalies from the oceanic reanalysis (ORAS4)</a:t>
            </a:r>
            <a:endParaRPr lang="en-US"/>
          </a:p>
          <a:p>
            <a:pPr algn="just"/>
            <a:endParaRPr lang="en-US"/>
          </a:p>
          <a:p>
            <a:pPr algn="just"/>
            <a:endParaRPr lang="en-US"/>
          </a:p>
        </p:txBody>
      </p:sp>
    </p:spTree>
    <p:extLst>
      <p:ext uri="{BB962C8B-B14F-4D97-AF65-F5344CB8AC3E}">
        <p14:creationId xmlns:p14="http://schemas.microsoft.com/office/powerpoint/2010/main" val="37130222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067877C-A969-440D-BD03-0273E8C683DC}"/>
              </a:ext>
            </a:extLst>
          </p:cNvPr>
          <p:cNvSpPr txBox="1">
            <a:spLocks/>
          </p:cNvSpPr>
          <p:nvPr/>
        </p:nvSpPr>
        <p:spPr>
          <a:xfrm>
            <a:off x="466085" y="113535"/>
            <a:ext cx="9692640" cy="79488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3500">
                <a:ea typeface="+mj-lt"/>
                <a:cs typeface="+mj-lt"/>
              </a:rPr>
              <a:t>Predictability of the QBO</a:t>
            </a:r>
          </a:p>
        </p:txBody>
      </p:sp>
      <p:pic>
        <p:nvPicPr>
          <p:cNvPr id="11" name="Picture 11" descr="Chart, line chart&#10;&#10;Description automatically generated">
            <a:extLst>
              <a:ext uri="{FF2B5EF4-FFF2-40B4-BE49-F238E27FC236}">
                <a16:creationId xmlns:a16="http://schemas.microsoft.com/office/drawing/2014/main" id="{87C19094-4F31-4B33-B698-BD9D7DEC71A4}"/>
              </a:ext>
            </a:extLst>
          </p:cNvPr>
          <p:cNvPicPr>
            <a:picLocks noGrp="1" noChangeAspect="1"/>
          </p:cNvPicPr>
          <p:nvPr>
            <p:ph idx="1"/>
          </p:nvPr>
        </p:nvPicPr>
        <p:blipFill>
          <a:blip r:embed="rId3"/>
          <a:stretch>
            <a:fillRect/>
          </a:stretch>
        </p:blipFill>
        <p:spPr>
          <a:xfrm>
            <a:off x="341721" y="1083557"/>
            <a:ext cx="5928360" cy="5533669"/>
          </a:xfrm>
        </p:spPr>
      </p:pic>
      <p:sp>
        <p:nvSpPr>
          <p:cNvPr id="13" name="TextBox 12">
            <a:extLst>
              <a:ext uri="{FF2B5EF4-FFF2-40B4-BE49-F238E27FC236}">
                <a16:creationId xmlns:a16="http://schemas.microsoft.com/office/drawing/2014/main" id="{5966F334-748F-4724-A385-3665E42CA4CD}"/>
              </a:ext>
            </a:extLst>
          </p:cNvPr>
          <p:cNvSpPr txBox="1"/>
          <p:nvPr/>
        </p:nvSpPr>
        <p:spPr>
          <a:xfrm>
            <a:off x="6553200" y="1409700"/>
            <a:ext cx="4025900"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mn-lt"/>
                <a:cs typeface="+mn-lt"/>
              </a:rPr>
              <a:t>Use 30 </a:t>
            </a:r>
            <a:r>
              <a:rPr lang="en-US" err="1">
                <a:ea typeface="+mn-lt"/>
                <a:cs typeface="+mn-lt"/>
              </a:rPr>
              <a:t>hPa</a:t>
            </a:r>
            <a:r>
              <a:rPr lang="en-US">
                <a:ea typeface="+mn-lt"/>
                <a:cs typeface="+mn-lt"/>
              </a:rPr>
              <a:t> monthly mean zonal wind near the equator as a standard diagnostic of the state of the QBO</a:t>
            </a:r>
          </a:p>
          <a:p>
            <a:pPr marL="285750" indent="-285750">
              <a:buFont typeface="Arial"/>
              <a:buChar char="•"/>
            </a:pPr>
            <a:endParaRPr lang="en-US">
              <a:ea typeface="+mn-lt"/>
              <a:cs typeface="+mn-lt"/>
            </a:endParaRPr>
          </a:p>
          <a:p>
            <a:pPr marL="285750" indent="-285750">
              <a:buFont typeface="Arial"/>
              <a:buChar char="•"/>
            </a:pPr>
            <a:r>
              <a:rPr lang="en-US">
                <a:ea typeface="+mn-lt"/>
                <a:cs typeface="+mn-lt"/>
              </a:rPr>
              <a:t>Both the amplitude and the period are reasonably represented in these forecasts</a:t>
            </a:r>
          </a:p>
          <a:p>
            <a:pPr marL="285750" indent="-285750">
              <a:buFont typeface="Arial"/>
              <a:buChar char="•"/>
            </a:pPr>
            <a:endParaRPr lang="en-US">
              <a:ea typeface="+mn-lt"/>
              <a:cs typeface="+mn-lt"/>
            </a:endParaRPr>
          </a:p>
          <a:p>
            <a:pPr marL="285750" indent="-285750">
              <a:buFont typeface="Arial"/>
              <a:buChar char="•"/>
            </a:pPr>
            <a:r>
              <a:rPr lang="en-US">
                <a:ea typeface="+mn-lt"/>
                <a:cs typeface="+mn-lt"/>
              </a:rPr>
              <a:t>The asymmetry between a strong easterly phase (~ 30m/s) and a weaker westerly phase (~20m/s) is represented, at least in the (top) UKMO DePreSysv2 decadal forecasts</a:t>
            </a:r>
          </a:p>
          <a:p>
            <a:pPr>
              <a:buChar char="•"/>
            </a:pPr>
            <a:endParaRPr lang="en-US">
              <a:cs typeface="Arial"/>
            </a:endParaRPr>
          </a:p>
        </p:txBody>
      </p:sp>
      <p:sp>
        <p:nvSpPr>
          <p:cNvPr id="14" name="TextBox 13">
            <a:extLst>
              <a:ext uri="{FF2B5EF4-FFF2-40B4-BE49-F238E27FC236}">
                <a16:creationId xmlns:a16="http://schemas.microsoft.com/office/drawing/2014/main" id="{38406D83-20E3-4B8E-9816-631FDA122390}"/>
              </a:ext>
            </a:extLst>
          </p:cNvPr>
          <p:cNvSpPr txBox="1"/>
          <p:nvPr/>
        </p:nvSpPr>
        <p:spPr>
          <a:xfrm>
            <a:off x="2013679" y="914400"/>
            <a:ext cx="241841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 UKMO DePreSysv2 </a:t>
            </a:r>
          </a:p>
        </p:txBody>
      </p:sp>
      <p:sp>
        <p:nvSpPr>
          <p:cNvPr id="15" name="TextBox 14">
            <a:extLst>
              <a:ext uri="{FF2B5EF4-FFF2-40B4-BE49-F238E27FC236}">
                <a16:creationId xmlns:a16="http://schemas.microsoft.com/office/drawing/2014/main" id="{95951C99-B127-4F7D-8BD1-66FFF31FF17F}"/>
              </a:ext>
            </a:extLst>
          </p:cNvPr>
          <p:cNvSpPr txBox="1"/>
          <p:nvPr/>
        </p:nvSpPr>
        <p:spPr>
          <a:xfrm>
            <a:off x="2813153" y="3137940"/>
            <a:ext cx="98185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err="1"/>
              <a:t>MiKlip</a:t>
            </a:r>
          </a:p>
        </p:txBody>
      </p:sp>
    </p:spTree>
    <p:extLst>
      <p:ext uri="{BB962C8B-B14F-4D97-AF65-F5344CB8AC3E}">
        <p14:creationId xmlns:p14="http://schemas.microsoft.com/office/powerpoint/2010/main" val="25614684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diagram&#10;&#10;Description automatically generated">
            <a:extLst>
              <a:ext uri="{FF2B5EF4-FFF2-40B4-BE49-F238E27FC236}">
                <a16:creationId xmlns:a16="http://schemas.microsoft.com/office/drawing/2014/main" id="{5A85DAE9-75ED-47DB-9B10-F64724016D28}"/>
              </a:ext>
            </a:extLst>
          </p:cNvPr>
          <p:cNvPicPr>
            <a:picLocks noGrp="1" noChangeAspect="1"/>
          </p:cNvPicPr>
          <p:nvPr>
            <p:ph idx="1"/>
          </p:nvPr>
        </p:nvPicPr>
        <p:blipFill rotWithShape="1">
          <a:blip r:embed="rId3"/>
          <a:srcRect l="4956" t="76904" r="-531" b="-265"/>
          <a:stretch/>
        </p:blipFill>
        <p:spPr>
          <a:xfrm>
            <a:off x="64152" y="5623640"/>
            <a:ext cx="6875084" cy="1122600"/>
          </a:xfrm>
        </p:spPr>
      </p:pic>
      <p:sp>
        <p:nvSpPr>
          <p:cNvPr id="3" name="TextBox 2">
            <a:extLst>
              <a:ext uri="{FF2B5EF4-FFF2-40B4-BE49-F238E27FC236}">
                <a16:creationId xmlns:a16="http://schemas.microsoft.com/office/drawing/2014/main" id="{778C8690-D8E7-47CE-9F9B-A080941B84A3}"/>
              </a:ext>
            </a:extLst>
          </p:cNvPr>
          <p:cNvSpPr txBox="1"/>
          <p:nvPr/>
        </p:nvSpPr>
        <p:spPr>
          <a:xfrm>
            <a:off x="6367207" y="1498600"/>
            <a:ext cx="4944396"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Century Schoolbook"/>
                <a:ea typeface="+mn-lt"/>
                <a:cs typeface="Helvetica"/>
              </a:rPr>
              <a:t>Assess predictability of the QBO using retrospective forecasts initialized in the period </a:t>
            </a:r>
            <a:r>
              <a:rPr lang="en-US" b="1">
                <a:latin typeface="Century Schoolbook"/>
                <a:ea typeface="+mn-lt"/>
                <a:cs typeface="Helvetica"/>
              </a:rPr>
              <a:t>1960–2006</a:t>
            </a:r>
            <a:endParaRPr lang="en-US" b="1">
              <a:latin typeface="Century Schoolbook"/>
              <a:ea typeface="+mn-lt"/>
              <a:cs typeface="+mn-lt"/>
            </a:endParaRPr>
          </a:p>
          <a:p>
            <a:pPr marL="285750" indent="-285750">
              <a:buFont typeface="Arial"/>
              <a:buChar char="•"/>
            </a:pPr>
            <a:endParaRPr lang="en-US">
              <a:ea typeface="+mn-lt"/>
              <a:cs typeface="Helvetica"/>
            </a:endParaRPr>
          </a:p>
          <a:p>
            <a:pPr marL="285750" indent="-285750">
              <a:buFont typeface="Arial,Sans-Serif"/>
              <a:buChar char="•"/>
            </a:pPr>
            <a:r>
              <a:rPr lang="en-US">
                <a:ea typeface="+mn-lt"/>
                <a:cs typeface="+mn-lt"/>
              </a:rPr>
              <a:t>Correlation scores exceed 0.8 at prediction times up to 6 months</a:t>
            </a:r>
          </a:p>
          <a:p>
            <a:endParaRPr lang="en-US">
              <a:ea typeface="+mn-lt"/>
              <a:cs typeface="+mn-lt"/>
            </a:endParaRPr>
          </a:p>
          <a:p>
            <a:pPr marL="285750" indent="-285750">
              <a:buFont typeface="Arial,Sans-Serif"/>
              <a:buChar char="•"/>
            </a:pPr>
            <a:r>
              <a:rPr lang="en-US">
                <a:ea typeface="+mn-lt"/>
                <a:cs typeface="+mn-lt"/>
              </a:rPr>
              <a:t>At 12 months lead time the correlations are still above 0.7, and positive correlations are maintained out to years ahead in both forecast systems, remaining significant out to 4 years ahead in the </a:t>
            </a:r>
            <a:r>
              <a:rPr lang="en-US" err="1">
                <a:ea typeface="+mn-lt"/>
                <a:cs typeface="+mn-lt"/>
              </a:rPr>
              <a:t>MiKlip</a:t>
            </a:r>
            <a:r>
              <a:rPr lang="en-US">
                <a:ea typeface="+mn-lt"/>
                <a:cs typeface="+mn-lt"/>
              </a:rPr>
              <a:t> forecasts</a:t>
            </a:r>
            <a:endParaRPr lang="en-US"/>
          </a:p>
          <a:p>
            <a:pPr marL="285750" indent="-285750">
              <a:buFont typeface="Arial"/>
              <a:buChar char="•"/>
            </a:pPr>
            <a:endParaRPr lang="en-US">
              <a:ea typeface="+mn-lt"/>
              <a:cs typeface="Helvetica"/>
            </a:endParaRPr>
          </a:p>
        </p:txBody>
      </p:sp>
      <p:sp>
        <p:nvSpPr>
          <p:cNvPr id="8" name="Title 1">
            <a:extLst>
              <a:ext uri="{FF2B5EF4-FFF2-40B4-BE49-F238E27FC236}">
                <a16:creationId xmlns:a16="http://schemas.microsoft.com/office/drawing/2014/main" id="{57A6F609-6197-455F-9F88-4F667650CFF7}"/>
              </a:ext>
            </a:extLst>
          </p:cNvPr>
          <p:cNvSpPr txBox="1">
            <a:spLocks/>
          </p:cNvSpPr>
          <p:nvPr/>
        </p:nvSpPr>
        <p:spPr>
          <a:xfrm>
            <a:off x="466085" y="113535"/>
            <a:ext cx="9692640" cy="79488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3500">
                <a:ea typeface="+mj-lt"/>
                <a:cs typeface="+mj-lt"/>
              </a:rPr>
              <a:t>Predictability of the QBO</a:t>
            </a:r>
          </a:p>
        </p:txBody>
      </p:sp>
      <p:pic>
        <p:nvPicPr>
          <p:cNvPr id="10" name="Picture 4" descr="A picture containing diagram&#10;&#10;Description automatically generated">
            <a:extLst>
              <a:ext uri="{FF2B5EF4-FFF2-40B4-BE49-F238E27FC236}">
                <a16:creationId xmlns:a16="http://schemas.microsoft.com/office/drawing/2014/main" id="{CA6D53F5-11B3-4187-AC0A-B171A13C2E46}"/>
              </a:ext>
            </a:extLst>
          </p:cNvPr>
          <p:cNvPicPr>
            <a:picLocks noChangeAspect="1"/>
          </p:cNvPicPr>
          <p:nvPr/>
        </p:nvPicPr>
        <p:blipFill rotWithShape="1">
          <a:blip r:embed="rId3"/>
          <a:srcRect l="20400" r="18800" b="23129"/>
          <a:stretch/>
        </p:blipFill>
        <p:spPr>
          <a:xfrm>
            <a:off x="736488" y="1031601"/>
            <a:ext cx="5528861" cy="4640430"/>
          </a:xfrm>
          <a:prstGeom prst="rect">
            <a:avLst/>
          </a:prstGeom>
        </p:spPr>
      </p:pic>
      <p:sp>
        <p:nvSpPr>
          <p:cNvPr id="12" name="TextBox 11">
            <a:extLst>
              <a:ext uri="{FF2B5EF4-FFF2-40B4-BE49-F238E27FC236}">
                <a16:creationId xmlns:a16="http://schemas.microsoft.com/office/drawing/2014/main" id="{F56680D3-77AB-47B5-9E00-01672A583676}"/>
              </a:ext>
            </a:extLst>
          </p:cNvPr>
          <p:cNvSpPr txBox="1"/>
          <p:nvPr/>
        </p:nvSpPr>
        <p:spPr>
          <a:xfrm>
            <a:off x="739514" y="964367"/>
            <a:ext cx="95687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UKMO </a:t>
            </a:r>
          </a:p>
        </p:txBody>
      </p:sp>
      <p:sp>
        <p:nvSpPr>
          <p:cNvPr id="14" name="TextBox 13">
            <a:extLst>
              <a:ext uri="{FF2B5EF4-FFF2-40B4-BE49-F238E27FC236}">
                <a16:creationId xmlns:a16="http://schemas.microsoft.com/office/drawing/2014/main" id="{3596AA18-08FD-4552-8B79-22888CC47F54}"/>
              </a:ext>
            </a:extLst>
          </p:cNvPr>
          <p:cNvSpPr txBox="1"/>
          <p:nvPr/>
        </p:nvSpPr>
        <p:spPr>
          <a:xfrm>
            <a:off x="764497" y="3087973"/>
            <a:ext cx="98185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err="1"/>
              <a:t>MiKlip</a:t>
            </a:r>
          </a:p>
        </p:txBody>
      </p:sp>
    </p:spTree>
    <p:extLst>
      <p:ext uri="{BB962C8B-B14F-4D97-AF65-F5344CB8AC3E}">
        <p14:creationId xmlns:p14="http://schemas.microsoft.com/office/powerpoint/2010/main" val="985812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DBB5A-AB34-49A8-B4FE-FEFB6E8714CF}"/>
              </a:ext>
            </a:extLst>
          </p:cNvPr>
          <p:cNvSpPr>
            <a:spLocks noGrp="1"/>
          </p:cNvSpPr>
          <p:nvPr>
            <p:ph type="title"/>
          </p:nvPr>
        </p:nvSpPr>
        <p:spPr>
          <a:xfrm>
            <a:off x="614890" y="322627"/>
            <a:ext cx="9635131" cy="736091"/>
          </a:xfrm>
        </p:spPr>
        <p:txBody>
          <a:bodyPr/>
          <a:lstStyle/>
          <a:p>
            <a:r>
              <a:rPr lang="en-US">
                <a:cs typeface="Calibri Light"/>
              </a:rPr>
              <a:t>Data Used </a:t>
            </a:r>
            <a:endParaRPr lang="en-US"/>
          </a:p>
        </p:txBody>
      </p:sp>
      <p:sp>
        <p:nvSpPr>
          <p:cNvPr id="3" name="Content Placeholder 2">
            <a:extLst>
              <a:ext uri="{FF2B5EF4-FFF2-40B4-BE49-F238E27FC236}">
                <a16:creationId xmlns:a16="http://schemas.microsoft.com/office/drawing/2014/main" id="{B117E67D-AE54-4E51-BFA7-12F0B2F16495}"/>
              </a:ext>
            </a:extLst>
          </p:cNvPr>
          <p:cNvSpPr>
            <a:spLocks noGrp="1"/>
          </p:cNvSpPr>
          <p:nvPr>
            <p:ph idx="1"/>
          </p:nvPr>
        </p:nvSpPr>
        <p:spPr>
          <a:xfrm>
            <a:off x="614891" y="1210574"/>
            <a:ext cx="10220000" cy="5472770"/>
          </a:xfrm>
        </p:spPr>
        <p:txBody>
          <a:bodyPr vert="horz" lIns="91440" tIns="45720" rIns="91440" bIns="45720" rtlCol="0" anchor="t">
            <a:noAutofit/>
          </a:bodyPr>
          <a:lstStyle/>
          <a:p>
            <a:pPr algn="just"/>
            <a:r>
              <a:rPr lang="en-US" sz="2000">
                <a:ea typeface="+mn-lt"/>
                <a:cs typeface="+mn-lt"/>
              </a:rPr>
              <a:t>Almost 50 years ago, the QBO of the winds in the equatorial stratosphere was detected due to the establishment of a global, regularly measuring radiosonde network (Graystone, 1959; </a:t>
            </a:r>
            <a:r>
              <a:rPr lang="en-US" sz="2000" err="1">
                <a:ea typeface="+mn-lt"/>
                <a:cs typeface="+mn-lt"/>
              </a:rPr>
              <a:t>Ebdon</a:t>
            </a:r>
            <a:r>
              <a:rPr lang="en-US" sz="2000">
                <a:ea typeface="+mn-lt"/>
                <a:cs typeface="+mn-lt"/>
              </a:rPr>
              <a:t>, 1960)</a:t>
            </a:r>
            <a:endParaRPr lang="en-US"/>
          </a:p>
          <a:p>
            <a:pPr algn="just"/>
            <a:r>
              <a:rPr lang="en-US" sz="2000">
                <a:ea typeface="+mn-lt"/>
                <a:cs typeface="+mn-lt"/>
              </a:rPr>
              <a:t>Daily values of the monthly mean zonal wind components were calculated for the levels 70, 50, 40, 30, 20, 15, and 10 </a:t>
            </a:r>
            <a:r>
              <a:rPr lang="en-US" sz="2000" err="1">
                <a:ea typeface="+mn-lt"/>
                <a:cs typeface="+mn-lt"/>
              </a:rPr>
              <a:t>hPa</a:t>
            </a:r>
            <a:r>
              <a:rPr lang="en-US" sz="2000">
                <a:ea typeface="+mn-lt"/>
                <a:cs typeface="+mn-lt"/>
              </a:rPr>
              <a:t> and a data set from 1953 to the present was produced by combining the observations of the three radiosonde stations Canton Island (closed 1967), Gan/</a:t>
            </a:r>
            <a:r>
              <a:rPr lang="en-US" sz="2000" err="1">
                <a:ea typeface="+mn-lt"/>
                <a:cs typeface="+mn-lt"/>
              </a:rPr>
              <a:t>Maledive</a:t>
            </a:r>
            <a:r>
              <a:rPr lang="en-US" sz="2000">
                <a:ea typeface="+mn-lt"/>
                <a:cs typeface="+mn-lt"/>
              </a:rPr>
              <a:t> Islands (closed 1975), and Singapore (1987 – 2021) </a:t>
            </a:r>
          </a:p>
          <a:p>
            <a:pPr lvl="1" algn="just">
              <a:buFont typeface="'Wingdings 2',Sans-Serif" pitchFamily="34" charset="0"/>
              <a:buChar char=""/>
            </a:pPr>
            <a:r>
              <a:rPr lang="en-US" sz="2000">
                <a:solidFill>
                  <a:schemeClr val="tx1"/>
                </a:solidFill>
                <a:ea typeface="+mn-lt"/>
                <a:cs typeface="+mn-lt"/>
              </a:rPr>
              <a:t>This data set is representative of the equatorial belt since all studies have shown that longitudinal differences in the phase of the QBO are small</a:t>
            </a:r>
          </a:p>
          <a:p>
            <a:pPr algn="just"/>
            <a:r>
              <a:rPr lang="en-US" sz="2000">
                <a:ea typeface="+mn-lt"/>
                <a:cs typeface="+mn-lt"/>
              </a:rPr>
              <a:t>Additional Variables: </a:t>
            </a:r>
          </a:p>
          <a:p>
            <a:pPr lvl="1" algn="just"/>
            <a:r>
              <a:rPr lang="en-US" sz="2000" spc="10">
                <a:solidFill>
                  <a:schemeClr val="tx1"/>
                </a:solidFill>
                <a:ea typeface="+mn-lt"/>
                <a:cs typeface="+mn-lt"/>
              </a:rPr>
              <a:t>Stratospheric Variables: Ozone, Water Vapor, Temperature: Tes-Chem Monthly-mean chemical reanalysis data (2005 – 2017) ; Horizontal Resolution: 1.1° x 1.1°, 27 pressure levels from 1000 to 60 </a:t>
            </a:r>
            <a:r>
              <a:rPr lang="en-US" sz="2000" spc="10" err="1">
                <a:solidFill>
                  <a:schemeClr val="tx1"/>
                </a:solidFill>
                <a:ea typeface="+mn-lt"/>
                <a:cs typeface="+mn-lt"/>
              </a:rPr>
              <a:t>hPa</a:t>
            </a:r>
            <a:endParaRPr lang="en-US" sz="2000" spc="10">
              <a:solidFill>
                <a:schemeClr val="tx1"/>
              </a:solidFill>
              <a:ea typeface="+mn-lt"/>
              <a:cs typeface="+mn-lt"/>
            </a:endParaRPr>
          </a:p>
          <a:p>
            <a:pPr lvl="1" algn="just"/>
            <a:r>
              <a:rPr lang="en-US" sz="2000" spc="10">
                <a:solidFill>
                  <a:schemeClr val="tx1"/>
                </a:solidFill>
                <a:ea typeface="+mn-lt"/>
                <a:cs typeface="+mn-lt"/>
              </a:rPr>
              <a:t>Surface Variables: MSLP, SST: Era-Interim, 3rd Generation Reanalysis Product (1979 – 2018), Horizontal Resolution: 0.75° x 0.75°</a:t>
            </a:r>
          </a:p>
        </p:txBody>
      </p:sp>
    </p:spTree>
    <p:extLst>
      <p:ext uri="{BB962C8B-B14F-4D97-AF65-F5344CB8AC3E}">
        <p14:creationId xmlns:p14="http://schemas.microsoft.com/office/powerpoint/2010/main" val="183126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8C8690-D8E7-47CE-9F9B-A080941B84A3}"/>
              </a:ext>
            </a:extLst>
          </p:cNvPr>
          <p:cNvSpPr txBox="1"/>
          <p:nvPr/>
        </p:nvSpPr>
        <p:spPr>
          <a:xfrm>
            <a:off x="860679" y="4445959"/>
            <a:ext cx="9619589" cy="12847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a:ea typeface="+mn-lt"/>
                <a:cs typeface="Helvetica"/>
              </a:rPr>
              <a:t>High</a:t>
            </a:r>
            <a:r>
              <a:rPr lang="en-US">
                <a:ea typeface="+mn-lt"/>
                <a:cs typeface="+mn-lt"/>
              </a:rPr>
              <a:t> scores are shown for the first three winters, with decaying but above climatological</a:t>
            </a:r>
            <a:endParaRPr lang="en-US" b="1">
              <a:cs typeface="Helvetica"/>
            </a:endParaRPr>
          </a:p>
          <a:p>
            <a:pPr algn="just">
              <a:lnSpc>
                <a:spcPct val="150000"/>
              </a:lnSpc>
            </a:pPr>
            <a:r>
              <a:rPr lang="en-US">
                <a:ea typeface="+mn-lt"/>
                <a:cs typeface="+mn-lt"/>
              </a:rPr>
              <a:t>Probability (50%) of correctly predicting the sign of the QBO even in the third winter</a:t>
            </a:r>
            <a:endParaRPr lang="en-US"/>
          </a:p>
          <a:p>
            <a:pPr marL="285750" indent="-285750" algn="just">
              <a:lnSpc>
                <a:spcPct val="150000"/>
              </a:lnSpc>
              <a:buFont typeface="Arial"/>
              <a:buChar char="•"/>
            </a:pPr>
            <a:endParaRPr lang="en-US">
              <a:cs typeface="Helvetica"/>
            </a:endParaRPr>
          </a:p>
        </p:txBody>
      </p:sp>
      <p:sp>
        <p:nvSpPr>
          <p:cNvPr id="8" name="Title 1">
            <a:extLst>
              <a:ext uri="{FF2B5EF4-FFF2-40B4-BE49-F238E27FC236}">
                <a16:creationId xmlns:a16="http://schemas.microsoft.com/office/drawing/2014/main" id="{57A6F609-6197-455F-9F88-4F667650CFF7}"/>
              </a:ext>
            </a:extLst>
          </p:cNvPr>
          <p:cNvSpPr txBox="1">
            <a:spLocks/>
          </p:cNvSpPr>
          <p:nvPr/>
        </p:nvSpPr>
        <p:spPr>
          <a:xfrm>
            <a:off x="466085" y="188486"/>
            <a:ext cx="9692640" cy="79488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3500">
                <a:ea typeface="+mj-lt"/>
                <a:cs typeface="+mj-lt"/>
              </a:rPr>
              <a:t>Predictability of the QBO</a:t>
            </a:r>
          </a:p>
        </p:txBody>
      </p:sp>
      <p:pic>
        <p:nvPicPr>
          <p:cNvPr id="6" name="Picture 6">
            <a:extLst>
              <a:ext uri="{FF2B5EF4-FFF2-40B4-BE49-F238E27FC236}">
                <a16:creationId xmlns:a16="http://schemas.microsoft.com/office/drawing/2014/main" id="{C806F7C1-9D27-40DB-BA60-6011951D6A0D}"/>
              </a:ext>
            </a:extLst>
          </p:cNvPr>
          <p:cNvPicPr>
            <a:picLocks noChangeAspect="1"/>
          </p:cNvPicPr>
          <p:nvPr/>
        </p:nvPicPr>
        <p:blipFill>
          <a:blip r:embed="rId3"/>
          <a:stretch>
            <a:fillRect/>
          </a:stretch>
        </p:blipFill>
        <p:spPr>
          <a:xfrm>
            <a:off x="585576" y="1977840"/>
            <a:ext cx="10292936" cy="2103912"/>
          </a:xfrm>
          <a:prstGeom prst="rect">
            <a:avLst/>
          </a:prstGeom>
        </p:spPr>
      </p:pic>
    </p:spTree>
    <p:extLst>
      <p:ext uri="{BB962C8B-B14F-4D97-AF65-F5344CB8AC3E}">
        <p14:creationId xmlns:p14="http://schemas.microsoft.com/office/powerpoint/2010/main" val="9674814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diagram&#10;&#10;Description automatically generated">
            <a:extLst>
              <a:ext uri="{FF2B5EF4-FFF2-40B4-BE49-F238E27FC236}">
                <a16:creationId xmlns:a16="http://schemas.microsoft.com/office/drawing/2014/main" id="{5A85DAE9-75ED-47DB-9B10-F64724016D28}"/>
              </a:ext>
            </a:extLst>
          </p:cNvPr>
          <p:cNvPicPr>
            <a:picLocks noGrp="1" noChangeAspect="1"/>
          </p:cNvPicPr>
          <p:nvPr>
            <p:ph idx="1"/>
          </p:nvPr>
        </p:nvPicPr>
        <p:blipFill rotWithShape="1">
          <a:blip r:embed="rId3"/>
          <a:srcRect l="4956" t="76904" r="-531" b="-265"/>
          <a:stretch/>
        </p:blipFill>
        <p:spPr>
          <a:xfrm>
            <a:off x="64152" y="5623640"/>
            <a:ext cx="6875084" cy="1122600"/>
          </a:xfrm>
        </p:spPr>
      </p:pic>
      <p:sp>
        <p:nvSpPr>
          <p:cNvPr id="8" name="Title 1">
            <a:extLst>
              <a:ext uri="{FF2B5EF4-FFF2-40B4-BE49-F238E27FC236}">
                <a16:creationId xmlns:a16="http://schemas.microsoft.com/office/drawing/2014/main" id="{57A6F609-6197-455F-9F88-4F667650CFF7}"/>
              </a:ext>
            </a:extLst>
          </p:cNvPr>
          <p:cNvSpPr txBox="1">
            <a:spLocks/>
          </p:cNvSpPr>
          <p:nvPr/>
        </p:nvSpPr>
        <p:spPr>
          <a:xfrm>
            <a:off x="428610" y="63568"/>
            <a:ext cx="9692640" cy="79488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3500">
                <a:ea typeface="+mj-lt"/>
                <a:cs typeface="+mj-lt"/>
              </a:rPr>
              <a:t>What potential is there for higher skill?</a:t>
            </a:r>
            <a:endParaRPr lang="en-US"/>
          </a:p>
        </p:txBody>
      </p:sp>
      <p:pic>
        <p:nvPicPr>
          <p:cNvPr id="10" name="Picture 4" descr="A picture containing diagram&#10;&#10;Description automatically generated">
            <a:extLst>
              <a:ext uri="{FF2B5EF4-FFF2-40B4-BE49-F238E27FC236}">
                <a16:creationId xmlns:a16="http://schemas.microsoft.com/office/drawing/2014/main" id="{CA6D53F5-11B3-4187-AC0A-B171A13C2E46}"/>
              </a:ext>
            </a:extLst>
          </p:cNvPr>
          <p:cNvPicPr>
            <a:picLocks noChangeAspect="1"/>
          </p:cNvPicPr>
          <p:nvPr/>
        </p:nvPicPr>
        <p:blipFill rotWithShape="1">
          <a:blip r:embed="rId3"/>
          <a:srcRect l="20400" r="18800" b="23129"/>
          <a:stretch/>
        </p:blipFill>
        <p:spPr>
          <a:xfrm>
            <a:off x="736488" y="1031601"/>
            <a:ext cx="5528861" cy="4640430"/>
          </a:xfrm>
          <a:prstGeom prst="rect">
            <a:avLst/>
          </a:prstGeom>
        </p:spPr>
      </p:pic>
      <p:sp>
        <p:nvSpPr>
          <p:cNvPr id="2" name="TextBox 1">
            <a:extLst>
              <a:ext uri="{FF2B5EF4-FFF2-40B4-BE49-F238E27FC236}">
                <a16:creationId xmlns:a16="http://schemas.microsoft.com/office/drawing/2014/main" id="{EFD58DEC-3E5E-4692-88D5-D67C87F1D106}"/>
              </a:ext>
            </a:extLst>
          </p:cNvPr>
          <p:cNvSpPr txBox="1"/>
          <p:nvPr/>
        </p:nvSpPr>
        <p:spPr>
          <a:xfrm>
            <a:off x="6310073" y="1030239"/>
            <a:ext cx="4968977" cy="46474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200000"/>
              </a:lnSpc>
            </a:pPr>
            <a:r>
              <a:rPr lang="en-US" sz="2200" b="1">
                <a:solidFill>
                  <a:srgbClr val="00B050"/>
                </a:solidFill>
                <a:ea typeface="+mn-lt"/>
                <a:cs typeface="Helvetica"/>
              </a:rPr>
              <a:t>Green lines</a:t>
            </a:r>
            <a:endParaRPr lang="en-US" b="1">
              <a:solidFill>
                <a:srgbClr val="00B050"/>
              </a:solidFill>
            </a:endParaRPr>
          </a:p>
          <a:p>
            <a:pPr marL="285750" indent="-285750">
              <a:buFont typeface="Arial"/>
              <a:buChar char="•"/>
            </a:pPr>
            <a:r>
              <a:rPr lang="en-US">
                <a:ea typeface="+mn-lt"/>
                <a:cs typeface="+mn-lt"/>
              </a:rPr>
              <a:t>Use a very simple statistical model of the QBO</a:t>
            </a:r>
          </a:p>
          <a:p>
            <a:pPr marL="285750" indent="-285750">
              <a:buFont typeface="Arial"/>
              <a:buChar char="•"/>
            </a:pPr>
            <a:endParaRPr lang="en-US">
              <a:ea typeface="+mn-lt"/>
              <a:cs typeface="Helvetica"/>
            </a:endParaRPr>
          </a:p>
          <a:p>
            <a:pPr marL="285750" indent="-285750">
              <a:buFont typeface="Arial"/>
              <a:buChar char="•"/>
            </a:pPr>
            <a:r>
              <a:rPr lang="en-US">
                <a:ea typeface="+mn-lt"/>
                <a:cs typeface="+mn-lt"/>
              </a:rPr>
              <a:t>Demonstrate the high predictability of the QBO based on the above model</a:t>
            </a:r>
          </a:p>
          <a:p>
            <a:pPr marL="285750" indent="-285750">
              <a:buFont typeface="Arial"/>
              <a:buChar char="•"/>
            </a:pPr>
            <a:endParaRPr lang="en-US">
              <a:ea typeface="+mn-lt"/>
              <a:cs typeface="+mn-lt"/>
            </a:endParaRPr>
          </a:p>
          <a:p>
            <a:pPr marL="285750" indent="-285750">
              <a:buFont typeface="Arial"/>
              <a:buChar char="•"/>
            </a:pPr>
            <a:r>
              <a:rPr lang="en-US">
                <a:ea typeface="+mn-lt"/>
                <a:cs typeface="+mn-lt"/>
              </a:rPr>
              <a:t>This simple method yields skill at least as high as that found in dynamical prediction systems, especially for timescales beyond 1 year, and demonstrates that the QBO is regular enough to have a high degree of inherent predictability</a:t>
            </a:r>
          </a:p>
          <a:p>
            <a:pPr marL="285750" indent="-285750">
              <a:buFont typeface="Arial"/>
              <a:buChar char="•"/>
            </a:pPr>
            <a:endParaRPr lang="en-US">
              <a:ea typeface="+mn-lt"/>
              <a:cs typeface="Helvetica"/>
            </a:endParaRPr>
          </a:p>
        </p:txBody>
      </p:sp>
      <p:sp>
        <p:nvSpPr>
          <p:cNvPr id="7" name="TextBox 6">
            <a:extLst>
              <a:ext uri="{FF2B5EF4-FFF2-40B4-BE49-F238E27FC236}">
                <a16:creationId xmlns:a16="http://schemas.microsoft.com/office/drawing/2014/main" id="{40C3259E-0199-4791-A19A-3B7B08516018}"/>
              </a:ext>
            </a:extLst>
          </p:cNvPr>
          <p:cNvSpPr txBox="1"/>
          <p:nvPr/>
        </p:nvSpPr>
        <p:spPr>
          <a:xfrm>
            <a:off x="739514" y="964367"/>
            <a:ext cx="95687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UKMO </a:t>
            </a:r>
          </a:p>
        </p:txBody>
      </p:sp>
      <p:sp>
        <p:nvSpPr>
          <p:cNvPr id="12" name="TextBox 11">
            <a:extLst>
              <a:ext uri="{FF2B5EF4-FFF2-40B4-BE49-F238E27FC236}">
                <a16:creationId xmlns:a16="http://schemas.microsoft.com/office/drawing/2014/main" id="{DCE209B9-C56E-496C-ACC1-A451C40E0CCE}"/>
              </a:ext>
            </a:extLst>
          </p:cNvPr>
          <p:cNvSpPr txBox="1"/>
          <p:nvPr/>
        </p:nvSpPr>
        <p:spPr>
          <a:xfrm>
            <a:off x="764497" y="3087973"/>
            <a:ext cx="98185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err="1"/>
              <a:t>MiKlip</a:t>
            </a:r>
          </a:p>
        </p:txBody>
      </p:sp>
    </p:spTree>
    <p:extLst>
      <p:ext uri="{BB962C8B-B14F-4D97-AF65-F5344CB8AC3E}">
        <p14:creationId xmlns:p14="http://schemas.microsoft.com/office/powerpoint/2010/main" val="18926130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diagram&#10;&#10;Description automatically generated">
            <a:extLst>
              <a:ext uri="{FF2B5EF4-FFF2-40B4-BE49-F238E27FC236}">
                <a16:creationId xmlns:a16="http://schemas.microsoft.com/office/drawing/2014/main" id="{5A85DAE9-75ED-47DB-9B10-F64724016D28}"/>
              </a:ext>
            </a:extLst>
          </p:cNvPr>
          <p:cNvPicPr>
            <a:picLocks noGrp="1" noChangeAspect="1"/>
          </p:cNvPicPr>
          <p:nvPr>
            <p:ph idx="1"/>
          </p:nvPr>
        </p:nvPicPr>
        <p:blipFill rotWithShape="1">
          <a:blip r:embed="rId3"/>
          <a:srcRect l="4956" t="76904" r="-531" b="-265"/>
          <a:stretch/>
        </p:blipFill>
        <p:spPr>
          <a:xfrm>
            <a:off x="64152" y="5623640"/>
            <a:ext cx="6875084" cy="1122600"/>
          </a:xfrm>
        </p:spPr>
      </p:pic>
      <p:sp>
        <p:nvSpPr>
          <p:cNvPr id="3" name="TextBox 2">
            <a:extLst>
              <a:ext uri="{FF2B5EF4-FFF2-40B4-BE49-F238E27FC236}">
                <a16:creationId xmlns:a16="http://schemas.microsoft.com/office/drawing/2014/main" id="{778C8690-D8E7-47CE-9F9B-A080941B84A3}"/>
              </a:ext>
            </a:extLst>
          </p:cNvPr>
          <p:cNvSpPr txBox="1"/>
          <p:nvPr/>
        </p:nvSpPr>
        <p:spPr>
          <a:xfrm>
            <a:off x="6266941" y="1030239"/>
            <a:ext cx="4983355"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200000"/>
              </a:lnSpc>
            </a:pPr>
            <a:r>
              <a:rPr lang="en-US" sz="2200" b="1">
                <a:solidFill>
                  <a:srgbClr val="FF0000"/>
                </a:solidFill>
                <a:ea typeface="+mn-lt"/>
                <a:cs typeface="Helvetica"/>
              </a:rPr>
              <a:t>Red lines</a:t>
            </a:r>
          </a:p>
          <a:p>
            <a:pPr marL="285750" indent="-285750">
              <a:buFont typeface="Arial"/>
              <a:buChar char="•"/>
            </a:pPr>
            <a:r>
              <a:rPr lang="en-US">
                <a:ea typeface="+mn-lt"/>
                <a:cs typeface="Helvetica"/>
              </a:rPr>
              <a:t>Estimate</a:t>
            </a:r>
            <a:r>
              <a:rPr lang="en-US">
                <a:ea typeface="+mn-lt"/>
                <a:cs typeface="+mn-lt"/>
              </a:rPr>
              <a:t> the theoretical maximum level of predictability in each forecast system by </a:t>
            </a:r>
            <a:r>
              <a:rPr lang="en-US" b="1">
                <a:ea typeface="+mn-lt"/>
                <a:cs typeface="+mn-lt"/>
              </a:rPr>
              <a:t>replacing the observations with each of the forecast ensemble members</a:t>
            </a:r>
            <a:r>
              <a:rPr lang="en-US">
                <a:ea typeface="+mn-lt"/>
                <a:cs typeface="+mn-lt"/>
              </a:rPr>
              <a:t> and repeating the skill calculation using the ensemble mean of remaining members</a:t>
            </a:r>
            <a:endParaRPr lang="en-US"/>
          </a:p>
          <a:p>
            <a:pPr marL="285750" indent="-285750">
              <a:buFont typeface="Arial"/>
              <a:buChar char="•"/>
            </a:pPr>
            <a:endParaRPr lang="en-US">
              <a:ea typeface="+mn-lt"/>
              <a:cs typeface="+mn-lt"/>
            </a:endParaRPr>
          </a:p>
          <a:p>
            <a:pPr marL="285750" indent="-285750">
              <a:buFont typeface="Arial"/>
              <a:buChar char="•"/>
            </a:pPr>
            <a:r>
              <a:rPr lang="en-US">
                <a:ea typeface="+mn-lt"/>
                <a:cs typeface="+mn-lt"/>
              </a:rPr>
              <a:t>Even higher levels of </a:t>
            </a:r>
            <a:r>
              <a:rPr lang="en-US" b="1">
                <a:ea typeface="+mn-lt"/>
                <a:cs typeface="+mn-lt"/>
              </a:rPr>
              <a:t>perfect predictability</a:t>
            </a:r>
            <a:r>
              <a:rPr lang="en-US">
                <a:ea typeface="+mn-lt"/>
                <a:cs typeface="+mn-lt"/>
              </a:rPr>
              <a:t> are present for the QBO in these forecast systems, with correlations exceeding 0.8 even 3 years ahead</a:t>
            </a:r>
            <a:endParaRPr lang="en-US"/>
          </a:p>
        </p:txBody>
      </p:sp>
      <p:sp>
        <p:nvSpPr>
          <p:cNvPr id="8" name="Title 1">
            <a:extLst>
              <a:ext uri="{FF2B5EF4-FFF2-40B4-BE49-F238E27FC236}">
                <a16:creationId xmlns:a16="http://schemas.microsoft.com/office/drawing/2014/main" id="{57A6F609-6197-455F-9F88-4F667650CFF7}"/>
              </a:ext>
            </a:extLst>
          </p:cNvPr>
          <p:cNvSpPr txBox="1">
            <a:spLocks/>
          </p:cNvSpPr>
          <p:nvPr/>
        </p:nvSpPr>
        <p:spPr>
          <a:xfrm>
            <a:off x="466085" y="113535"/>
            <a:ext cx="9692640" cy="79488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3500">
                <a:ea typeface="+mj-lt"/>
                <a:cs typeface="+mj-lt"/>
              </a:rPr>
              <a:t>Predictability of the QBO</a:t>
            </a:r>
          </a:p>
        </p:txBody>
      </p:sp>
      <p:pic>
        <p:nvPicPr>
          <p:cNvPr id="10" name="Picture 4" descr="A picture containing diagram&#10;&#10;Description automatically generated">
            <a:extLst>
              <a:ext uri="{FF2B5EF4-FFF2-40B4-BE49-F238E27FC236}">
                <a16:creationId xmlns:a16="http://schemas.microsoft.com/office/drawing/2014/main" id="{CA6D53F5-11B3-4187-AC0A-B171A13C2E46}"/>
              </a:ext>
            </a:extLst>
          </p:cNvPr>
          <p:cNvPicPr>
            <a:picLocks noChangeAspect="1"/>
          </p:cNvPicPr>
          <p:nvPr/>
        </p:nvPicPr>
        <p:blipFill rotWithShape="1">
          <a:blip r:embed="rId3"/>
          <a:srcRect l="20400" r="18800" b="23129"/>
          <a:stretch/>
        </p:blipFill>
        <p:spPr>
          <a:xfrm>
            <a:off x="736488" y="1031601"/>
            <a:ext cx="5528861" cy="4640430"/>
          </a:xfrm>
          <a:prstGeom prst="rect">
            <a:avLst/>
          </a:prstGeom>
        </p:spPr>
      </p:pic>
      <p:sp>
        <p:nvSpPr>
          <p:cNvPr id="2" name="TextBox 1">
            <a:extLst>
              <a:ext uri="{FF2B5EF4-FFF2-40B4-BE49-F238E27FC236}">
                <a16:creationId xmlns:a16="http://schemas.microsoft.com/office/drawing/2014/main" id="{C0A3286C-51F7-4846-8FBF-3956B448F4F5}"/>
              </a:ext>
            </a:extLst>
          </p:cNvPr>
          <p:cNvSpPr txBox="1"/>
          <p:nvPr/>
        </p:nvSpPr>
        <p:spPr>
          <a:xfrm>
            <a:off x="739514" y="964367"/>
            <a:ext cx="95687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UKMO </a:t>
            </a:r>
          </a:p>
        </p:txBody>
      </p:sp>
      <p:sp>
        <p:nvSpPr>
          <p:cNvPr id="5" name="TextBox 4">
            <a:extLst>
              <a:ext uri="{FF2B5EF4-FFF2-40B4-BE49-F238E27FC236}">
                <a16:creationId xmlns:a16="http://schemas.microsoft.com/office/drawing/2014/main" id="{78FFA919-DB24-44B9-9C10-FF89FEDB5427}"/>
              </a:ext>
            </a:extLst>
          </p:cNvPr>
          <p:cNvSpPr txBox="1"/>
          <p:nvPr/>
        </p:nvSpPr>
        <p:spPr>
          <a:xfrm>
            <a:off x="764497" y="3087973"/>
            <a:ext cx="98185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err="1"/>
              <a:t>MiKlip</a:t>
            </a:r>
          </a:p>
        </p:txBody>
      </p:sp>
    </p:spTree>
    <p:extLst>
      <p:ext uri="{BB962C8B-B14F-4D97-AF65-F5344CB8AC3E}">
        <p14:creationId xmlns:p14="http://schemas.microsoft.com/office/powerpoint/2010/main" val="9362071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5966F334-748F-4724-A385-3665E42CA4CD}"/>
              </a:ext>
            </a:extLst>
          </p:cNvPr>
          <p:cNvSpPr txBox="1"/>
          <p:nvPr/>
        </p:nvSpPr>
        <p:spPr>
          <a:xfrm>
            <a:off x="5956660" y="1556641"/>
            <a:ext cx="4791067"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mn-lt"/>
                <a:cs typeface="+mn-lt"/>
              </a:rPr>
              <a:t>QBO exhibits asymmetries between the easterly and westerly phases</a:t>
            </a:r>
            <a:endParaRPr lang="en-US"/>
          </a:p>
          <a:p>
            <a:pPr marL="285750" indent="-285750">
              <a:buFont typeface="Arial"/>
              <a:buChar char="•"/>
            </a:pPr>
            <a:endParaRPr lang="en-US">
              <a:ea typeface="+mn-lt"/>
              <a:cs typeface="+mn-lt"/>
            </a:endParaRPr>
          </a:p>
          <a:p>
            <a:pPr marL="285750" indent="-285750">
              <a:buFont typeface="Arial"/>
              <a:buChar char="•"/>
            </a:pPr>
            <a:r>
              <a:rPr lang="en-US">
                <a:ea typeface="+mn-lt"/>
                <a:cs typeface="+mn-lt"/>
              </a:rPr>
              <a:t>In particular, the eastward phase is weaker in amplitude but propagates more rapidly down through the atmosphere than the westward phase (Dunkerton, 1991)</a:t>
            </a:r>
          </a:p>
          <a:p>
            <a:pPr marL="285750" indent="-285750">
              <a:buFont typeface="Arial"/>
              <a:buChar char="•"/>
            </a:pPr>
            <a:endParaRPr lang="en-US">
              <a:ea typeface="+mn-lt"/>
              <a:cs typeface="+mn-lt"/>
            </a:endParaRPr>
          </a:p>
          <a:p>
            <a:pPr marL="285750" indent="-285750">
              <a:buFont typeface="Arial"/>
              <a:buChar char="•"/>
            </a:pPr>
            <a:endParaRPr lang="en-US">
              <a:ea typeface="+mn-lt"/>
              <a:cs typeface="+mn-lt"/>
            </a:endParaRPr>
          </a:p>
          <a:p>
            <a:pPr algn="ctr"/>
            <a:r>
              <a:rPr lang="en-US" b="1">
                <a:ea typeface="+mn-lt"/>
                <a:cs typeface="+mn-lt"/>
              </a:rPr>
              <a:t>How do these asymmetries affect the predictability of the QBO?</a:t>
            </a:r>
          </a:p>
          <a:p>
            <a:pPr>
              <a:buFontTx/>
              <a:buChar char="•"/>
            </a:pPr>
            <a:endParaRPr lang="en-US">
              <a:cs typeface="Arial"/>
            </a:endParaRPr>
          </a:p>
        </p:txBody>
      </p:sp>
      <p:pic>
        <p:nvPicPr>
          <p:cNvPr id="4" name="Picture 10" descr="Calendar&#10;&#10;Description automatically generated">
            <a:extLst>
              <a:ext uri="{FF2B5EF4-FFF2-40B4-BE49-F238E27FC236}">
                <a16:creationId xmlns:a16="http://schemas.microsoft.com/office/drawing/2014/main" id="{8C871848-D691-4D96-8E06-6EE80B185329}"/>
              </a:ext>
            </a:extLst>
          </p:cNvPr>
          <p:cNvPicPr>
            <a:picLocks noChangeAspect="1"/>
          </p:cNvPicPr>
          <p:nvPr/>
        </p:nvPicPr>
        <p:blipFill>
          <a:blip r:embed="rId3"/>
          <a:stretch>
            <a:fillRect/>
          </a:stretch>
        </p:blipFill>
        <p:spPr>
          <a:xfrm>
            <a:off x="428881" y="544658"/>
            <a:ext cx="5225723" cy="5689883"/>
          </a:xfrm>
          <a:prstGeom prst="rect">
            <a:avLst/>
          </a:prstGeom>
        </p:spPr>
      </p:pic>
    </p:spTree>
    <p:extLst>
      <p:ext uri="{BB962C8B-B14F-4D97-AF65-F5344CB8AC3E}">
        <p14:creationId xmlns:p14="http://schemas.microsoft.com/office/powerpoint/2010/main" val="28951979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067877C-A969-440D-BD03-0273E8C683DC}"/>
              </a:ext>
            </a:extLst>
          </p:cNvPr>
          <p:cNvSpPr txBox="1">
            <a:spLocks/>
          </p:cNvSpPr>
          <p:nvPr/>
        </p:nvSpPr>
        <p:spPr>
          <a:xfrm>
            <a:off x="466085" y="74789"/>
            <a:ext cx="9692640" cy="794884"/>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3500">
                <a:ea typeface="+mj-lt"/>
                <a:cs typeface="+mj-lt"/>
              </a:rPr>
              <a:t>Sensitivity to the Seasonal Cycle and QBO Phase</a:t>
            </a:r>
            <a:endParaRPr lang="en-US"/>
          </a:p>
        </p:txBody>
      </p:sp>
      <p:pic>
        <p:nvPicPr>
          <p:cNvPr id="2" name="Picture 2" descr="Chart, line chart&#10;&#10;Description automatically generated">
            <a:extLst>
              <a:ext uri="{FF2B5EF4-FFF2-40B4-BE49-F238E27FC236}">
                <a16:creationId xmlns:a16="http://schemas.microsoft.com/office/drawing/2014/main" id="{57C9F634-EC98-463C-BC55-94194136070A}"/>
              </a:ext>
            </a:extLst>
          </p:cNvPr>
          <p:cNvPicPr>
            <a:picLocks noChangeAspect="1"/>
          </p:cNvPicPr>
          <p:nvPr/>
        </p:nvPicPr>
        <p:blipFill>
          <a:blip r:embed="rId3"/>
          <a:stretch>
            <a:fillRect/>
          </a:stretch>
        </p:blipFill>
        <p:spPr>
          <a:xfrm>
            <a:off x="465403" y="1202550"/>
            <a:ext cx="5054183" cy="5349953"/>
          </a:xfrm>
          <a:prstGeom prst="rect">
            <a:avLst/>
          </a:prstGeom>
        </p:spPr>
      </p:pic>
      <p:pic>
        <p:nvPicPr>
          <p:cNvPr id="3" name="Picture 4" descr="Text&#10;&#10;Description automatically generated">
            <a:extLst>
              <a:ext uri="{FF2B5EF4-FFF2-40B4-BE49-F238E27FC236}">
                <a16:creationId xmlns:a16="http://schemas.microsoft.com/office/drawing/2014/main" id="{3DB01E5D-2DA9-4FF9-B266-0AC3F473E692}"/>
              </a:ext>
            </a:extLst>
          </p:cNvPr>
          <p:cNvPicPr>
            <a:picLocks noChangeAspect="1"/>
          </p:cNvPicPr>
          <p:nvPr/>
        </p:nvPicPr>
        <p:blipFill>
          <a:blip r:embed="rId4"/>
          <a:stretch>
            <a:fillRect/>
          </a:stretch>
        </p:blipFill>
        <p:spPr>
          <a:xfrm>
            <a:off x="5529532" y="4965387"/>
            <a:ext cx="5518030" cy="1681654"/>
          </a:xfrm>
          <a:prstGeom prst="rect">
            <a:avLst/>
          </a:prstGeom>
        </p:spPr>
      </p:pic>
      <p:sp>
        <p:nvSpPr>
          <p:cNvPr id="5" name="TextBox 4">
            <a:extLst>
              <a:ext uri="{FF2B5EF4-FFF2-40B4-BE49-F238E27FC236}">
                <a16:creationId xmlns:a16="http://schemas.microsoft.com/office/drawing/2014/main" id="{0110C6A8-FA49-4D44-B3D8-C5F8E73B5E45}"/>
              </a:ext>
            </a:extLst>
          </p:cNvPr>
          <p:cNvSpPr txBox="1"/>
          <p:nvPr/>
        </p:nvSpPr>
        <p:spPr>
          <a:xfrm>
            <a:off x="5867754" y="1137131"/>
            <a:ext cx="5072332"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Use seasonal forecast initialized at different times of the year, especially in winter during the westward phase of the QBO to test the seasonal dependence of QBO forecast skill</a:t>
            </a:r>
          </a:p>
          <a:p>
            <a:endParaRPr lang="en-US">
              <a:ea typeface="+mn-lt"/>
              <a:cs typeface="+mn-lt"/>
            </a:endParaRPr>
          </a:p>
          <a:p>
            <a:pPr marL="285750" indent="-285750">
              <a:buFont typeface="Arial"/>
              <a:buChar char="•"/>
            </a:pPr>
            <a:r>
              <a:rPr lang="en-US">
                <a:ea typeface="+mn-lt"/>
                <a:cs typeface="+mn-lt"/>
              </a:rPr>
              <a:t>Forecasts for the </a:t>
            </a:r>
            <a:r>
              <a:rPr lang="en-US">
                <a:solidFill>
                  <a:srgbClr val="002060"/>
                </a:solidFill>
                <a:ea typeface="+mn-lt"/>
                <a:cs typeface="+mn-lt"/>
              </a:rPr>
              <a:t>winter season (Nov)</a:t>
            </a:r>
            <a:r>
              <a:rPr lang="en-US">
                <a:ea typeface="+mn-lt"/>
                <a:cs typeface="+mn-lt"/>
              </a:rPr>
              <a:t> in both forecast systems are less skillful than those for </a:t>
            </a:r>
            <a:r>
              <a:rPr lang="en-US">
                <a:solidFill>
                  <a:srgbClr val="00B050"/>
                </a:solidFill>
                <a:ea typeface="+mn-lt"/>
                <a:cs typeface="+mn-lt"/>
              </a:rPr>
              <a:t>spring (Feb)</a:t>
            </a:r>
            <a:r>
              <a:rPr lang="en-US">
                <a:ea typeface="+mn-lt"/>
                <a:cs typeface="+mn-lt"/>
              </a:rPr>
              <a:t> or </a:t>
            </a:r>
            <a:r>
              <a:rPr lang="en-US">
                <a:solidFill>
                  <a:srgbClr val="FF0000"/>
                </a:solidFill>
                <a:ea typeface="+mn-lt"/>
                <a:cs typeface="+mn-lt"/>
              </a:rPr>
              <a:t>autumn (Aug)</a:t>
            </a:r>
            <a:endParaRPr lang="en-US">
              <a:solidFill>
                <a:srgbClr val="FF0000"/>
              </a:solidFill>
            </a:endParaRPr>
          </a:p>
          <a:p>
            <a:pPr marL="285750" indent="-285750">
              <a:buFont typeface="Arial"/>
              <a:buChar char="•"/>
            </a:pPr>
            <a:endParaRPr lang="en-US">
              <a:solidFill>
                <a:srgbClr val="FF0000"/>
              </a:solidFill>
              <a:ea typeface="+mn-lt"/>
              <a:cs typeface="+mn-lt"/>
            </a:endParaRPr>
          </a:p>
          <a:p>
            <a:pPr marL="285750" indent="-285750">
              <a:buFont typeface="Arial"/>
              <a:buChar char="•"/>
            </a:pPr>
            <a:r>
              <a:rPr lang="en-US">
                <a:ea typeface="+mn-lt"/>
                <a:cs typeface="+mn-lt"/>
              </a:rPr>
              <a:t>Rapidly declining skill of forecasts that started in </a:t>
            </a:r>
            <a:r>
              <a:rPr lang="en-US">
                <a:solidFill>
                  <a:srgbClr val="002060"/>
                </a:solidFill>
                <a:ea typeface="+mn-lt"/>
                <a:cs typeface="+mn-lt"/>
              </a:rPr>
              <a:t>November</a:t>
            </a:r>
            <a:r>
              <a:rPr lang="en-US">
                <a:ea typeface="+mn-lt"/>
                <a:cs typeface="+mn-lt"/>
              </a:rPr>
              <a:t> and </a:t>
            </a:r>
            <a:r>
              <a:rPr lang="en-US">
                <a:solidFill>
                  <a:srgbClr val="FF0000"/>
                </a:solidFill>
                <a:ea typeface="+mn-lt"/>
                <a:cs typeface="+mn-lt"/>
              </a:rPr>
              <a:t>August</a:t>
            </a:r>
            <a:r>
              <a:rPr lang="en-US">
                <a:ea typeface="+mn-lt"/>
                <a:cs typeface="+mn-lt"/>
              </a:rPr>
              <a:t> as they approach winter</a:t>
            </a:r>
            <a:endParaRPr lang="en-US"/>
          </a:p>
          <a:p>
            <a:pPr marL="285750" indent="-285750">
              <a:buFont typeface="Arial"/>
              <a:buChar char="•"/>
            </a:pPr>
            <a:endParaRPr lang="en-US">
              <a:solidFill>
                <a:srgbClr val="000000"/>
              </a:solidFill>
              <a:cs typeface="Helvetica"/>
            </a:endParaRPr>
          </a:p>
          <a:p>
            <a:pPr marL="285750" indent="-285750">
              <a:buFont typeface="Arial"/>
              <a:buChar char="•"/>
            </a:pPr>
            <a:endParaRPr lang="en-US">
              <a:latin typeface="Century Schoolbook"/>
              <a:cs typeface="Helvetica"/>
            </a:endParaRPr>
          </a:p>
        </p:txBody>
      </p:sp>
      <p:sp>
        <p:nvSpPr>
          <p:cNvPr id="7" name="TextBox 6">
            <a:extLst>
              <a:ext uri="{FF2B5EF4-FFF2-40B4-BE49-F238E27FC236}">
                <a16:creationId xmlns:a16="http://schemas.microsoft.com/office/drawing/2014/main" id="{BE94AD34-BB00-4935-87ED-E3740EECB2F1}"/>
              </a:ext>
            </a:extLst>
          </p:cNvPr>
          <p:cNvSpPr txBox="1"/>
          <p:nvPr/>
        </p:nvSpPr>
        <p:spPr>
          <a:xfrm>
            <a:off x="264826" y="1001842"/>
            <a:ext cx="95687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UKMO </a:t>
            </a:r>
          </a:p>
        </p:txBody>
      </p:sp>
      <p:sp>
        <p:nvSpPr>
          <p:cNvPr id="9" name="TextBox 8">
            <a:extLst>
              <a:ext uri="{FF2B5EF4-FFF2-40B4-BE49-F238E27FC236}">
                <a16:creationId xmlns:a16="http://schemas.microsoft.com/office/drawing/2014/main" id="{58C83CC3-E23F-48A4-BA0B-C3158E8BDE21}"/>
              </a:ext>
            </a:extLst>
          </p:cNvPr>
          <p:cNvSpPr txBox="1"/>
          <p:nvPr/>
        </p:nvSpPr>
        <p:spPr>
          <a:xfrm>
            <a:off x="264825" y="3562662"/>
            <a:ext cx="108179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ECMWF</a:t>
            </a:r>
            <a:endParaRPr lang="en-US"/>
          </a:p>
        </p:txBody>
      </p:sp>
    </p:spTree>
    <p:extLst>
      <p:ext uri="{BB962C8B-B14F-4D97-AF65-F5344CB8AC3E}">
        <p14:creationId xmlns:p14="http://schemas.microsoft.com/office/powerpoint/2010/main" val="4358189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067877C-A969-440D-BD03-0273E8C683DC}"/>
              </a:ext>
            </a:extLst>
          </p:cNvPr>
          <p:cNvSpPr txBox="1">
            <a:spLocks/>
          </p:cNvSpPr>
          <p:nvPr/>
        </p:nvSpPr>
        <p:spPr>
          <a:xfrm>
            <a:off x="466085" y="113535"/>
            <a:ext cx="9692640" cy="794884"/>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3500">
                <a:ea typeface="+mj-lt"/>
                <a:cs typeface="+mj-lt"/>
              </a:rPr>
              <a:t>Teleconnections to Boreal Winter Surface Climate</a:t>
            </a:r>
            <a:endParaRPr lang="en-US"/>
          </a:p>
        </p:txBody>
      </p:sp>
      <p:sp>
        <p:nvSpPr>
          <p:cNvPr id="5" name="TextBox 4">
            <a:extLst>
              <a:ext uri="{FF2B5EF4-FFF2-40B4-BE49-F238E27FC236}">
                <a16:creationId xmlns:a16="http://schemas.microsoft.com/office/drawing/2014/main" id="{0110C6A8-FA49-4D44-B3D8-C5F8E73B5E45}"/>
              </a:ext>
            </a:extLst>
          </p:cNvPr>
          <p:cNvSpPr txBox="1"/>
          <p:nvPr/>
        </p:nvSpPr>
        <p:spPr>
          <a:xfrm>
            <a:off x="6101014" y="1835920"/>
            <a:ext cx="5072332"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ea typeface="+mn-lt"/>
              <a:cs typeface="+mn-lt"/>
            </a:endParaRPr>
          </a:p>
          <a:p>
            <a:pPr algn="ctr"/>
            <a:r>
              <a:rPr lang="en-US" b="1">
                <a:ea typeface="+mn-lt"/>
                <a:cs typeface="+mn-lt"/>
              </a:rPr>
              <a:t>The surface winter signal from the QBO in observational analyses</a:t>
            </a:r>
          </a:p>
          <a:p>
            <a:pPr marL="285750" indent="-285750">
              <a:buFont typeface="Arial"/>
              <a:buChar char="•"/>
            </a:pPr>
            <a:endParaRPr lang="en-US">
              <a:ea typeface="+mn-lt"/>
              <a:cs typeface="+mn-lt"/>
            </a:endParaRPr>
          </a:p>
          <a:p>
            <a:pPr marL="285750" indent="-285750">
              <a:buFont typeface="Arial"/>
              <a:buChar char="•"/>
            </a:pPr>
            <a:r>
              <a:rPr lang="en-US">
                <a:ea typeface="+mn-lt"/>
                <a:cs typeface="+mn-lt"/>
              </a:rPr>
              <a:t>Higher than normal pressure over the Arctic and lower than normal pressure over the mid-latitudes, particularly in the Atlantic storm track region</a:t>
            </a:r>
          </a:p>
          <a:p>
            <a:pPr marL="285750" indent="-285750">
              <a:buFont typeface="Arial"/>
              <a:buChar char="•"/>
            </a:pPr>
            <a:endParaRPr lang="en-US">
              <a:ea typeface="+mn-lt"/>
              <a:cs typeface="+mn-lt"/>
            </a:endParaRPr>
          </a:p>
          <a:p>
            <a:pPr marL="285750" indent="-285750">
              <a:buFont typeface="Arial"/>
              <a:buChar char="•"/>
            </a:pPr>
            <a:r>
              <a:rPr lang="en-US">
                <a:ea typeface="+mn-lt"/>
                <a:cs typeface="+mn-lt"/>
              </a:rPr>
              <a:t>The QBO appears to shift the sea level pressure by a significant proportion of the interannual standard deviation and could contribute to winter seasonal forecast skill</a:t>
            </a:r>
            <a:endParaRPr lang="en-US"/>
          </a:p>
        </p:txBody>
      </p:sp>
      <p:pic>
        <p:nvPicPr>
          <p:cNvPr id="4" name="Picture 4">
            <a:extLst>
              <a:ext uri="{FF2B5EF4-FFF2-40B4-BE49-F238E27FC236}">
                <a16:creationId xmlns:a16="http://schemas.microsoft.com/office/drawing/2014/main" id="{60676D5B-76F3-46E2-BC60-4519887025DC}"/>
              </a:ext>
            </a:extLst>
          </p:cNvPr>
          <p:cNvPicPr>
            <a:picLocks noChangeAspect="1"/>
          </p:cNvPicPr>
          <p:nvPr/>
        </p:nvPicPr>
        <p:blipFill rotWithShape="1">
          <a:blip r:embed="rId3"/>
          <a:srcRect r="67944" b="48238"/>
          <a:stretch/>
        </p:blipFill>
        <p:spPr>
          <a:xfrm>
            <a:off x="1428674" y="1015955"/>
            <a:ext cx="3521535" cy="4498979"/>
          </a:xfrm>
          <a:prstGeom prst="rect">
            <a:avLst/>
          </a:prstGeom>
        </p:spPr>
      </p:pic>
      <p:sp>
        <p:nvSpPr>
          <p:cNvPr id="10" name="TextBox 9">
            <a:extLst>
              <a:ext uri="{FF2B5EF4-FFF2-40B4-BE49-F238E27FC236}">
                <a16:creationId xmlns:a16="http://schemas.microsoft.com/office/drawing/2014/main" id="{AEBD45B3-AA7C-4106-9D28-B46BC690F736}"/>
              </a:ext>
            </a:extLst>
          </p:cNvPr>
          <p:cNvSpPr txBox="1"/>
          <p:nvPr/>
        </p:nvSpPr>
        <p:spPr>
          <a:xfrm>
            <a:off x="267419" y="5515154"/>
            <a:ext cx="573369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b="1"/>
              <a:t>Figure 4.</a:t>
            </a:r>
            <a:r>
              <a:rPr lang="en-US" sz="1600"/>
              <a:t> Winter teleconnections to the QBO. Sea level pressure signals (</a:t>
            </a:r>
            <a:r>
              <a:rPr lang="en-US" sz="1600" err="1"/>
              <a:t>hPa</a:t>
            </a:r>
            <a:r>
              <a:rPr lang="en-US" sz="1600"/>
              <a:t>) are shown as mean differences between easterly and westerly phases (E-W) of the QBO in (a) UKMO observational analyses.</a:t>
            </a:r>
            <a:endParaRPr lang="en-US"/>
          </a:p>
        </p:txBody>
      </p:sp>
    </p:spTree>
    <p:extLst>
      <p:ext uri="{BB962C8B-B14F-4D97-AF65-F5344CB8AC3E}">
        <p14:creationId xmlns:p14="http://schemas.microsoft.com/office/powerpoint/2010/main" val="30988037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11DE2FAC-7576-4D6C-A161-2EFF476885B8}"/>
              </a:ext>
            </a:extLst>
          </p:cNvPr>
          <p:cNvPicPr>
            <a:picLocks noChangeAspect="1"/>
          </p:cNvPicPr>
          <p:nvPr/>
        </p:nvPicPr>
        <p:blipFill>
          <a:blip r:embed="rId3"/>
          <a:stretch>
            <a:fillRect/>
          </a:stretch>
        </p:blipFill>
        <p:spPr>
          <a:xfrm>
            <a:off x="2251493" y="166440"/>
            <a:ext cx="8249727" cy="6525119"/>
          </a:xfrm>
          <a:prstGeom prst="rect">
            <a:avLst/>
          </a:prstGeom>
        </p:spPr>
      </p:pic>
      <p:sp>
        <p:nvSpPr>
          <p:cNvPr id="7" name="TextBox 6">
            <a:extLst>
              <a:ext uri="{FF2B5EF4-FFF2-40B4-BE49-F238E27FC236}">
                <a16:creationId xmlns:a16="http://schemas.microsoft.com/office/drawing/2014/main" id="{64DF447B-4F7D-4A03-B6CA-40A4175DD000}"/>
              </a:ext>
            </a:extLst>
          </p:cNvPr>
          <p:cNvSpPr txBox="1"/>
          <p:nvPr/>
        </p:nvSpPr>
        <p:spPr>
          <a:xfrm>
            <a:off x="497457" y="3689230"/>
            <a:ext cx="4037163"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b="1">
                <a:ea typeface="+mn-lt"/>
                <a:cs typeface="+mn-lt"/>
              </a:rPr>
              <a:t>Figure 4.</a:t>
            </a:r>
            <a:r>
              <a:rPr lang="en-US" sz="1600">
                <a:ea typeface="+mn-lt"/>
                <a:cs typeface="+mn-lt"/>
              </a:rPr>
              <a:t> Winter teleconnections to the QBO. Sea level pressure signals (</a:t>
            </a:r>
            <a:r>
              <a:rPr lang="en-US" sz="1600" err="1">
                <a:ea typeface="+mn-lt"/>
                <a:cs typeface="+mn-lt"/>
              </a:rPr>
              <a:t>hPa</a:t>
            </a:r>
            <a:r>
              <a:rPr lang="en-US" sz="1600">
                <a:ea typeface="+mn-lt"/>
                <a:cs typeface="+mn-lt"/>
              </a:rPr>
              <a:t>) are shown as mean differences between easterly and westerly phases (E-W) of the QBO in (a) UKMO observational analyses, (b) UKMO decadal hindcasts, (c) UKMO seasonal hindcasts, (d) </a:t>
            </a:r>
            <a:r>
              <a:rPr lang="en-US" sz="1600" err="1">
                <a:ea typeface="+mn-lt"/>
                <a:cs typeface="+mn-lt"/>
              </a:rPr>
              <a:t>MiKlip</a:t>
            </a:r>
            <a:r>
              <a:rPr lang="en-US" sz="1600">
                <a:ea typeface="+mn-lt"/>
                <a:cs typeface="+mn-lt"/>
              </a:rPr>
              <a:t> decadal hindcasts, and (e) ECMWF seasonal hindcasts. All panels are for the winter season from December to February inclusive.</a:t>
            </a:r>
            <a:endParaRPr lang="en-US" sz="1600"/>
          </a:p>
        </p:txBody>
      </p:sp>
    </p:spTree>
    <p:extLst>
      <p:ext uri="{BB962C8B-B14F-4D97-AF65-F5344CB8AC3E}">
        <p14:creationId xmlns:p14="http://schemas.microsoft.com/office/powerpoint/2010/main" val="778866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957B3-5AB8-4A29-B0DE-F916594DFC3B}"/>
              </a:ext>
            </a:extLst>
          </p:cNvPr>
          <p:cNvSpPr txBox="1">
            <a:spLocks/>
          </p:cNvSpPr>
          <p:nvPr/>
        </p:nvSpPr>
        <p:spPr>
          <a:xfrm>
            <a:off x="466085" y="501724"/>
            <a:ext cx="9692640" cy="79488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3500"/>
              <a:t>Summary</a:t>
            </a:r>
            <a:endParaRPr lang="en-US"/>
          </a:p>
        </p:txBody>
      </p:sp>
      <p:sp>
        <p:nvSpPr>
          <p:cNvPr id="6" name="TextBox 5">
            <a:extLst>
              <a:ext uri="{FF2B5EF4-FFF2-40B4-BE49-F238E27FC236}">
                <a16:creationId xmlns:a16="http://schemas.microsoft.com/office/drawing/2014/main" id="{489530D3-86F2-4F8A-BE10-95E2C39D31CE}"/>
              </a:ext>
            </a:extLst>
          </p:cNvPr>
          <p:cNvSpPr txBox="1"/>
          <p:nvPr/>
        </p:nvSpPr>
        <p:spPr>
          <a:xfrm>
            <a:off x="461867" y="1367169"/>
            <a:ext cx="10837652"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a:ea typeface="+mn-lt"/>
              <a:cs typeface="+mn-lt"/>
            </a:endParaRPr>
          </a:p>
          <a:p>
            <a:pPr marL="342900" indent="-342900">
              <a:buFont typeface="Arial"/>
              <a:buChar char="•"/>
            </a:pPr>
            <a:r>
              <a:rPr lang="en-US" sz="2400">
                <a:ea typeface="+mn-lt"/>
                <a:cs typeface="+mn-lt"/>
              </a:rPr>
              <a:t>High levels of predictability were found in retrospective forecasts with correlations exceeding 0.7 at a lead time of 1 year</a:t>
            </a:r>
            <a:endParaRPr lang="en-US"/>
          </a:p>
          <a:p>
            <a:pPr marL="285750" indent="-285750">
              <a:buFont typeface="Arial"/>
              <a:buChar char="•"/>
            </a:pPr>
            <a:endParaRPr lang="en-US" sz="2400"/>
          </a:p>
          <a:p>
            <a:pPr marL="342900" indent="-342900">
              <a:buFont typeface="Arial"/>
              <a:buChar char="•"/>
            </a:pPr>
            <a:r>
              <a:rPr lang="en-US" sz="2400">
                <a:ea typeface="+mn-lt"/>
                <a:cs typeface="+mn-lt"/>
              </a:rPr>
              <a:t>Forecasts leading into winter and starting in the westerly phase show the lowest subsequent skill</a:t>
            </a:r>
            <a:endParaRPr lang="en-US">
              <a:ea typeface="+mn-lt"/>
              <a:cs typeface="+mn-lt"/>
            </a:endParaRPr>
          </a:p>
          <a:p>
            <a:pPr marL="342900" indent="-342900">
              <a:buFont typeface="Arial"/>
              <a:buChar char="•"/>
            </a:pPr>
            <a:endParaRPr lang="en-US" sz="2400">
              <a:ea typeface="+mn-lt"/>
              <a:cs typeface="+mn-lt"/>
            </a:endParaRPr>
          </a:p>
          <a:p>
            <a:pPr marL="342900" indent="-342900">
              <a:buFont typeface="Arial"/>
              <a:buChar char="•"/>
            </a:pPr>
            <a:r>
              <a:rPr lang="en-US" sz="2400">
                <a:ea typeface="+mn-lt"/>
                <a:cs typeface="+mn-lt"/>
              </a:rPr>
              <a:t>Perfect predictability estimates may be different in models with a QBO that does not rely on parameterized gravity waves</a:t>
            </a:r>
            <a:endParaRPr lang="en-US"/>
          </a:p>
          <a:p>
            <a:pPr marL="342900" indent="-342900">
              <a:buFont typeface="Arial"/>
              <a:buChar char="•"/>
            </a:pPr>
            <a:endParaRPr lang="en-US" sz="2400">
              <a:ea typeface="+mn-lt"/>
              <a:cs typeface="+mn-lt"/>
            </a:endParaRPr>
          </a:p>
          <a:p>
            <a:pPr marL="342900" indent="-342900">
              <a:buFont typeface="Arial"/>
              <a:buChar char="•"/>
            </a:pPr>
            <a:r>
              <a:rPr lang="en-US" sz="2400">
                <a:ea typeface="+mn-lt"/>
                <a:cs typeface="+mn-lt"/>
              </a:rPr>
              <a:t>Only certain aspects of the QBO teleconnections to the surface climate are represented in many model forecasts as weak North Atlantic Oscillation/Arctic Oscillation-like pressure patterns</a:t>
            </a:r>
          </a:p>
        </p:txBody>
      </p:sp>
    </p:spTree>
    <p:extLst>
      <p:ext uri="{BB962C8B-B14F-4D97-AF65-F5344CB8AC3E}">
        <p14:creationId xmlns:p14="http://schemas.microsoft.com/office/powerpoint/2010/main" val="8426491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9586-742D-4CDD-A3B5-60800394A8C6}"/>
              </a:ext>
            </a:extLst>
          </p:cNvPr>
          <p:cNvSpPr>
            <a:spLocks noGrp="1"/>
          </p:cNvSpPr>
          <p:nvPr>
            <p:ph type="title"/>
          </p:nvPr>
        </p:nvSpPr>
        <p:spPr>
          <a:xfrm>
            <a:off x="176842" y="5691"/>
            <a:ext cx="10515600" cy="707337"/>
          </a:xfrm>
        </p:spPr>
        <p:txBody>
          <a:bodyPr/>
          <a:lstStyle/>
          <a:p>
            <a:r>
              <a:rPr lang="en-US">
                <a:cs typeface="Calibri Light"/>
              </a:rPr>
              <a:t>Work Cited </a:t>
            </a:r>
            <a:endParaRPr lang="en-US"/>
          </a:p>
        </p:txBody>
      </p:sp>
      <p:sp>
        <p:nvSpPr>
          <p:cNvPr id="3" name="Content Placeholder 2">
            <a:extLst>
              <a:ext uri="{FF2B5EF4-FFF2-40B4-BE49-F238E27FC236}">
                <a16:creationId xmlns:a16="http://schemas.microsoft.com/office/drawing/2014/main" id="{DBE54CC6-915B-4B90-82B4-6730C1E8B492}"/>
              </a:ext>
            </a:extLst>
          </p:cNvPr>
          <p:cNvSpPr>
            <a:spLocks noGrp="1"/>
          </p:cNvSpPr>
          <p:nvPr>
            <p:ph idx="1"/>
          </p:nvPr>
        </p:nvSpPr>
        <p:spPr>
          <a:xfrm>
            <a:off x="234351" y="646681"/>
            <a:ext cx="10889411" cy="5185224"/>
          </a:xfrm>
        </p:spPr>
        <p:txBody>
          <a:bodyPr vert="horz" lIns="91440" tIns="45720" rIns="91440" bIns="45720" rtlCol="0" anchor="t">
            <a:noAutofit/>
          </a:bodyPr>
          <a:lstStyle/>
          <a:p>
            <a:pPr>
              <a:lnSpc>
                <a:spcPct val="120000"/>
              </a:lnSpc>
            </a:pPr>
            <a:r>
              <a:rPr lang="en-US" sz="950">
                <a:ea typeface="+mn-lt"/>
                <a:cs typeface="+mn-lt"/>
              </a:rPr>
              <a:t>Baldwin, M. P., et al. (2001), The quasi-biennial oscillation, </a:t>
            </a:r>
            <a:r>
              <a:rPr lang="en-US" sz="950" i="1">
                <a:ea typeface="+mn-lt"/>
                <a:cs typeface="+mn-lt"/>
              </a:rPr>
              <a:t>Rev. </a:t>
            </a:r>
            <a:r>
              <a:rPr lang="en-US" sz="950" i="1" err="1">
                <a:ea typeface="+mn-lt"/>
                <a:cs typeface="+mn-lt"/>
              </a:rPr>
              <a:t>Geophys</a:t>
            </a:r>
            <a:r>
              <a:rPr lang="en-US" sz="950" i="1">
                <a:ea typeface="+mn-lt"/>
                <a:cs typeface="+mn-lt"/>
              </a:rPr>
              <a:t>.</a:t>
            </a:r>
            <a:r>
              <a:rPr lang="en-US" sz="950">
                <a:ea typeface="+mn-lt"/>
                <a:cs typeface="+mn-lt"/>
              </a:rPr>
              <a:t>, 39( 2), 179– 229, </a:t>
            </a:r>
            <a:r>
              <a:rPr lang="en-US" sz="950" err="1">
                <a:ea typeface="+mn-lt"/>
                <a:cs typeface="+mn-lt"/>
              </a:rPr>
              <a:t>doi</a:t>
            </a:r>
            <a:r>
              <a:rPr lang="en-US" sz="950">
                <a:ea typeface="+mn-lt"/>
                <a:cs typeface="+mn-lt"/>
              </a:rPr>
              <a:t>:</a:t>
            </a:r>
            <a:r>
              <a:rPr lang="en-US" sz="950">
                <a:ea typeface="+mn-lt"/>
                <a:cs typeface="+mn-lt"/>
                <a:hlinkClick r:id="rId2">
                  <a:extLst>
                    <a:ext uri="{A12FA001-AC4F-418D-AE19-62706E023703}">
                      <ahyp:hlinkClr xmlns:ahyp="http://schemas.microsoft.com/office/drawing/2018/hyperlinkcolor" val="tx"/>
                    </a:ext>
                  </a:extLst>
                </a:hlinkClick>
              </a:rPr>
              <a:t>10.1029/1999RG000073</a:t>
            </a:r>
            <a:r>
              <a:rPr lang="en-US" sz="950">
                <a:ea typeface="+mn-lt"/>
                <a:cs typeface="+mn-lt"/>
              </a:rPr>
              <a:t>. </a:t>
            </a:r>
            <a:endParaRPr lang="en-US" sz="950"/>
          </a:p>
          <a:p>
            <a:pPr>
              <a:lnSpc>
                <a:spcPct val="120000"/>
              </a:lnSpc>
            </a:pPr>
            <a:r>
              <a:rPr lang="en-US" sz="950">
                <a:ea typeface="+mn-lt"/>
                <a:cs typeface="+mn-lt"/>
              </a:rPr>
              <a:t>Diallo, M., Riese, M., Birner, T., Konopka, P., Müller, R., </a:t>
            </a:r>
            <a:r>
              <a:rPr lang="en-US" sz="950" err="1">
                <a:ea typeface="+mn-lt"/>
                <a:cs typeface="+mn-lt"/>
              </a:rPr>
              <a:t>Hegglin</a:t>
            </a:r>
            <a:r>
              <a:rPr lang="en-US" sz="950">
                <a:ea typeface="+mn-lt"/>
                <a:cs typeface="+mn-lt"/>
              </a:rPr>
              <a:t>, M. I., Santee, M. L., Baldwin, M., </a:t>
            </a:r>
            <a:r>
              <a:rPr lang="en-US" sz="950" err="1">
                <a:ea typeface="+mn-lt"/>
                <a:cs typeface="+mn-lt"/>
              </a:rPr>
              <a:t>Legras</a:t>
            </a:r>
            <a:r>
              <a:rPr lang="en-US" sz="950">
                <a:ea typeface="+mn-lt"/>
                <a:cs typeface="+mn-lt"/>
              </a:rPr>
              <a:t>, B., &amp; Ploeger, F. (2018). Response of stratospheric water vapor and ozone to the unusual timing of El Niño and the QBO disruption in 2015--2016. </a:t>
            </a:r>
            <a:r>
              <a:rPr lang="en-US" sz="950" i="1">
                <a:ea typeface="+mn-lt"/>
                <a:cs typeface="+mn-lt"/>
              </a:rPr>
              <a:t>Atmospheric Chemistry and Physics</a:t>
            </a:r>
            <a:r>
              <a:rPr lang="en-US" sz="950">
                <a:ea typeface="+mn-lt"/>
                <a:cs typeface="+mn-lt"/>
              </a:rPr>
              <a:t>, </a:t>
            </a:r>
            <a:r>
              <a:rPr lang="en-US" sz="950" i="1">
                <a:ea typeface="+mn-lt"/>
                <a:cs typeface="+mn-lt"/>
              </a:rPr>
              <a:t>18</a:t>
            </a:r>
            <a:r>
              <a:rPr lang="en-US" sz="950">
                <a:ea typeface="+mn-lt"/>
                <a:cs typeface="+mn-lt"/>
              </a:rPr>
              <a:t>(17), 13055–13073. </a:t>
            </a:r>
            <a:r>
              <a:rPr lang="en-US" sz="950">
                <a:ea typeface="+mn-lt"/>
                <a:cs typeface="+mn-lt"/>
                <a:hlinkClick r:id="rId3">
                  <a:extLst>
                    <a:ext uri="{A12FA001-AC4F-418D-AE19-62706E023703}">
                      <ahyp:hlinkClr xmlns:ahyp="http://schemas.microsoft.com/office/drawing/2018/hyperlinkcolor" val="tx"/>
                    </a:ext>
                  </a:extLst>
                </a:hlinkClick>
              </a:rPr>
              <a:t>https://doi.org/10.5194/acp-18-13055-2018</a:t>
            </a:r>
            <a:endParaRPr lang="en-US" sz="950">
              <a:ea typeface="+mn-lt"/>
              <a:cs typeface="+mn-lt"/>
            </a:endParaRPr>
          </a:p>
          <a:p>
            <a:pPr>
              <a:lnSpc>
                <a:spcPct val="120000"/>
              </a:lnSpc>
            </a:pPr>
            <a:r>
              <a:rPr lang="en-US" sz="950">
                <a:ea typeface="+mn-lt"/>
                <a:cs typeface="+mn-lt"/>
              </a:rPr>
              <a:t>Graystone, P., 1959: Meteorological office discussion on tropical meteorology. Met. Magazine,  88, 117.</a:t>
            </a:r>
          </a:p>
          <a:p>
            <a:pPr>
              <a:lnSpc>
                <a:spcPct val="120000"/>
              </a:lnSpc>
            </a:pPr>
            <a:r>
              <a:rPr lang="en-US" sz="950">
                <a:ea typeface="+mn-lt"/>
                <a:cs typeface="+mn-lt"/>
              </a:rPr>
              <a:t>Labe, Z., </a:t>
            </a:r>
            <a:r>
              <a:rPr lang="en-US" sz="950" err="1">
                <a:ea typeface="+mn-lt"/>
                <a:cs typeface="+mn-lt"/>
              </a:rPr>
              <a:t>Peings</a:t>
            </a:r>
            <a:r>
              <a:rPr lang="en-US" sz="950">
                <a:ea typeface="+mn-lt"/>
                <a:cs typeface="+mn-lt"/>
              </a:rPr>
              <a:t>, Y., &amp; Magnusdottir, G. (2019). The effect of QBO phase on the atmospheric response to projected Arctic sea ice loss in early winter. </a:t>
            </a:r>
            <a:r>
              <a:rPr lang="en-US" sz="950" i="1">
                <a:ea typeface="+mn-lt"/>
                <a:cs typeface="+mn-lt"/>
              </a:rPr>
              <a:t>Geophysical Research Letters</a:t>
            </a:r>
            <a:r>
              <a:rPr lang="en-US" sz="950">
                <a:ea typeface="+mn-lt"/>
                <a:cs typeface="+mn-lt"/>
              </a:rPr>
              <a:t>, 46, 7663– 7671. </a:t>
            </a:r>
            <a:r>
              <a:rPr lang="en-US" sz="950">
                <a:ea typeface="+mn-lt"/>
                <a:cs typeface="+mn-lt"/>
                <a:hlinkClick r:id="rId4">
                  <a:extLst>
                    <a:ext uri="{A12FA001-AC4F-418D-AE19-62706E023703}">
                      <ahyp:hlinkClr xmlns:ahyp="http://schemas.microsoft.com/office/drawing/2018/hyperlinkcolor" val="tx"/>
                    </a:ext>
                  </a:extLst>
                </a:hlinkClick>
              </a:rPr>
              <a:t>https://doi.org/10.1029/2019GL083095</a:t>
            </a:r>
            <a:endParaRPr lang="en-US" sz="950">
              <a:ea typeface="+mn-lt"/>
              <a:cs typeface="+mn-lt"/>
            </a:endParaRPr>
          </a:p>
          <a:p>
            <a:pPr>
              <a:lnSpc>
                <a:spcPct val="120000"/>
              </a:lnSpc>
            </a:pPr>
            <a:r>
              <a:rPr lang="en-US" sz="950">
                <a:ea typeface="+mn-lt"/>
                <a:cs typeface="+mn-lt"/>
              </a:rPr>
              <a:t>Martin, Z., Sobel, A., Butler, A. &amp; Wang, S. Variability in QBO temperature anomalies on annual and decadal timescales. </a:t>
            </a:r>
            <a:r>
              <a:rPr lang="en-US" sz="950" i="1">
                <a:ea typeface="+mn-lt"/>
                <a:cs typeface="+mn-lt"/>
              </a:rPr>
              <a:t>J. Clim.</a:t>
            </a:r>
            <a:r>
              <a:rPr lang="en-US" sz="950">
                <a:ea typeface="+mn-lt"/>
                <a:cs typeface="+mn-lt"/>
              </a:rPr>
              <a:t> </a:t>
            </a:r>
            <a:r>
              <a:rPr lang="en-US" sz="950" b="1">
                <a:ea typeface="+mn-lt"/>
                <a:cs typeface="+mn-lt"/>
              </a:rPr>
              <a:t>34</a:t>
            </a:r>
            <a:r>
              <a:rPr lang="en-US" sz="950">
                <a:ea typeface="+mn-lt"/>
                <a:cs typeface="+mn-lt"/>
              </a:rPr>
              <a:t>, 589–605 (2021).</a:t>
            </a:r>
          </a:p>
          <a:p>
            <a:pPr>
              <a:lnSpc>
                <a:spcPct val="120000"/>
              </a:lnSpc>
            </a:pPr>
            <a:r>
              <a:rPr lang="en-US" sz="950">
                <a:ea typeface="+mn-lt"/>
                <a:cs typeface="+mn-lt"/>
              </a:rPr>
              <a:t>Madhu, V. and Sudo, K. (2019) Quasi-Biennial Oscillations in Atmospheric Ozone from the Chemistry-Climate Model and Ozone Reanalysis. </a:t>
            </a:r>
            <a:r>
              <a:rPr lang="en-US" sz="950" i="1">
                <a:ea typeface="+mn-lt"/>
                <a:cs typeface="+mn-lt"/>
              </a:rPr>
              <a:t>American Journal of Climate Change</a:t>
            </a:r>
            <a:r>
              <a:rPr lang="en-US" sz="950">
                <a:ea typeface="+mn-lt"/>
                <a:cs typeface="+mn-lt"/>
              </a:rPr>
              <a:t>, </a:t>
            </a:r>
            <a:r>
              <a:rPr lang="en-US" sz="950" b="1">
                <a:ea typeface="+mn-lt"/>
                <a:cs typeface="+mn-lt"/>
              </a:rPr>
              <a:t>8</a:t>
            </a:r>
            <a:r>
              <a:rPr lang="en-US" sz="950">
                <a:ea typeface="+mn-lt"/>
                <a:cs typeface="+mn-lt"/>
              </a:rPr>
              <a:t>, 110-136. </a:t>
            </a:r>
            <a:r>
              <a:rPr lang="en-US" sz="950" err="1">
                <a:ea typeface="+mn-lt"/>
                <a:cs typeface="+mn-lt"/>
              </a:rPr>
              <a:t>doi</a:t>
            </a:r>
            <a:r>
              <a:rPr lang="en-US" sz="950">
                <a:ea typeface="+mn-lt"/>
                <a:cs typeface="+mn-lt"/>
              </a:rPr>
              <a:t>: </a:t>
            </a:r>
            <a:r>
              <a:rPr lang="en-US" sz="950">
                <a:ea typeface="+mn-lt"/>
                <a:cs typeface="+mn-lt"/>
                <a:hlinkClick r:id="rId5">
                  <a:extLst>
                    <a:ext uri="{A12FA001-AC4F-418D-AE19-62706E023703}">
                      <ahyp:hlinkClr xmlns:ahyp="http://schemas.microsoft.com/office/drawing/2018/hyperlinkcolor" val="tx"/>
                    </a:ext>
                  </a:extLst>
                </a:hlinkClick>
              </a:rPr>
              <a:t>10.4236/ajcc.2019.81007</a:t>
            </a:r>
            <a:r>
              <a:rPr lang="en-US" sz="950">
                <a:ea typeface="+mn-lt"/>
                <a:cs typeface="+mn-lt"/>
              </a:rPr>
              <a:t>.</a:t>
            </a:r>
          </a:p>
          <a:p>
            <a:pPr>
              <a:lnSpc>
                <a:spcPct val="120000"/>
              </a:lnSpc>
            </a:pPr>
            <a:r>
              <a:rPr lang="en-US" sz="950">
                <a:ea typeface="+mn-lt"/>
                <a:cs typeface="+mn-lt"/>
              </a:rPr>
              <a:t>M.L. Brusseau, ... H.L. Bohn, in </a:t>
            </a:r>
            <a:r>
              <a:rPr lang="en-US" sz="950">
                <a:ea typeface="+mn-lt"/>
                <a:cs typeface="+mn-lt"/>
                <a:hlinkClick r:id="rId6">
                  <a:extLst>
                    <a:ext uri="{A12FA001-AC4F-418D-AE19-62706E023703}">
                      <ahyp:hlinkClr xmlns:ahyp="http://schemas.microsoft.com/office/drawing/2018/hyperlinkcolor" val="tx"/>
                    </a:ext>
                  </a:extLst>
                </a:hlinkClick>
              </a:rPr>
              <a:t>Environmental and Pollution Science (Third Edition)</a:t>
            </a:r>
            <a:r>
              <a:rPr lang="en-US" sz="950">
                <a:ea typeface="+mn-lt"/>
                <a:cs typeface="+mn-lt"/>
              </a:rPr>
              <a:t>, 2019</a:t>
            </a:r>
          </a:p>
          <a:p>
            <a:pPr>
              <a:lnSpc>
                <a:spcPct val="120000"/>
              </a:lnSpc>
            </a:pPr>
            <a:r>
              <a:rPr lang="en-US" sz="950" err="1">
                <a:ea typeface="+mn-lt"/>
                <a:cs typeface="+mn-lt"/>
              </a:rPr>
              <a:t>Naujokat</a:t>
            </a:r>
            <a:r>
              <a:rPr lang="en-US" sz="950">
                <a:ea typeface="+mn-lt"/>
                <a:cs typeface="+mn-lt"/>
              </a:rPr>
              <a:t>, B., 1986: An update of the observed quasi-biennial oscillation of the stratospheric winds over the tropics. J. Atmos. Sci., 43, 1873-1877.</a:t>
            </a:r>
          </a:p>
          <a:p>
            <a:pPr>
              <a:lnSpc>
                <a:spcPct val="120000"/>
              </a:lnSpc>
            </a:pPr>
            <a:r>
              <a:rPr lang="en-US" sz="950">
                <a:ea typeface="+mn-lt"/>
                <a:cs typeface="+mn-lt"/>
              </a:rPr>
              <a:t>Scaife, A. A., et al. (2014), Predictability of the quasi-biennial oscillation and its northern winter teleconnection on seasonal to decadal timescales, </a:t>
            </a:r>
            <a:r>
              <a:rPr lang="en-US" sz="950" i="1" err="1">
                <a:ea typeface="+mn-lt"/>
                <a:cs typeface="+mn-lt"/>
              </a:rPr>
              <a:t>Geophys</a:t>
            </a:r>
            <a:r>
              <a:rPr lang="en-US" sz="950" i="1">
                <a:ea typeface="+mn-lt"/>
                <a:cs typeface="+mn-lt"/>
              </a:rPr>
              <a:t>. Res. Lett.</a:t>
            </a:r>
            <a:r>
              <a:rPr lang="en-US" sz="950">
                <a:ea typeface="+mn-lt"/>
                <a:cs typeface="+mn-lt"/>
              </a:rPr>
              <a:t>, 41, 1752– 1758, </a:t>
            </a:r>
            <a:r>
              <a:rPr lang="en-US" sz="950" err="1">
                <a:ea typeface="+mn-lt"/>
                <a:cs typeface="+mn-lt"/>
              </a:rPr>
              <a:t>doi</a:t>
            </a:r>
            <a:r>
              <a:rPr lang="en-US" sz="950">
                <a:ea typeface="+mn-lt"/>
                <a:cs typeface="+mn-lt"/>
              </a:rPr>
              <a:t>:</a:t>
            </a:r>
            <a:r>
              <a:rPr lang="en-US" sz="950">
                <a:ea typeface="+mn-lt"/>
                <a:cs typeface="+mn-lt"/>
                <a:hlinkClick r:id="rId7">
                  <a:extLst>
                    <a:ext uri="{A12FA001-AC4F-418D-AE19-62706E023703}">
                      <ahyp:hlinkClr xmlns:ahyp="http://schemas.microsoft.com/office/drawing/2018/hyperlinkcolor" val="tx"/>
                    </a:ext>
                  </a:extLst>
                </a:hlinkClick>
              </a:rPr>
              <a:t>10.1002/2013GL059160</a:t>
            </a:r>
            <a:r>
              <a:rPr lang="en-US" sz="950">
                <a:ea typeface="+mn-lt"/>
                <a:cs typeface="+mn-lt"/>
              </a:rPr>
              <a:t>.</a:t>
            </a:r>
          </a:p>
          <a:p>
            <a:pPr>
              <a:lnSpc>
                <a:spcPct val="120000"/>
              </a:lnSpc>
            </a:pPr>
            <a:r>
              <a:rPr lang="en-US" sz="950">
                <a:ea typeface="+mn-lt"/>
                <a:cs typeface="+mn-lt"/>
              </a:rPr>
              <a:t>T.J. Dunkerton, J.A. Anstey, L.J. Gray, MIDDLE ATMOSPHERE | Quasi-Biennial Oscillation, Editor(s): Gerald R. North, John Pyle, </a:t>
            </a:r>
            <a:r>
              <a:rPr lang="en-US" sz="950" err="1">
                <a:ea typeface="+mn-lt"/>
                <a:cs typeface="+mn-lt"/>
              </a:rPr>
              <a:t>Fuqing</a:t>
            </a:r>
            <a:r>
              <a:rPr lang="en-US" sz="950">
                <a:ea typeface="+mn-lt"/>
                <a:cs typeface="+mn-lt"/>
              </a:rPr>
              <a:t> Zhang, </a:t>
            </a:r>
            <a:r>
              <a:rPr lang="en-US" sz="950" err="1">
                <a:ea typeface="+mn-lt"/>
                <a:cs typeface="+mn-lt"/>
              </a:rPr>
              <a:t>ncyclopedia</a:t>
            </a:r>
            <a:r>
              <a:rPr lang="en-US" sz="950">
                <a:ea typeface="+mn-lt"/>
                <a:cs typeface="+mn-lt"/>
              </a:rPr>
              <a:t> of Atmospheric Sciences (Second Edition), Academic Press, 2015, Pages 18-25, ISBN 9780123822253, </a:t>
            </a:r>
            <a:r>
              <a:rPr lang="en-US" sz="950">
                <a:ea typeface="+mn-lt"/>
                <a:cs typeface="+mn-lt"/>
                <a:hlinkClick r:id="rId8">
                  <a:extLst>
                    <a:ext uri="{A12FA001-AC4F-418D-AE19-62706E023703}">
                      <ahyp:hlinkClr xmlns:ahyp="http://schemas.microsoft.com/office/drawing/2018/hyperlinkcolor" val="tx"/>
                    </a:ext>
                  </a:extLst>
                </a:hlinkClick>
              </a:rPr>
              <a:t>https://doi.org/10.1016/B978-0-12-382225-3.00232-2</a:t>
            </a:r>
            <a:r>
              <a:rPr lang="en-US" sz="950">
                <a:ea typeface="+mn-lt"/>
                <a:cs typeface="+mn-lt"/>
              </a:rPr>
              <a:t>.</a:t>
            </a:r>
            <a:endParaRPr lang="en-US" sz="950"/>
          </a:p>
          <a:p>
            <a:pPr>
              <a:lnSpc>
                <a:spcPct val="120000"/>
              </a:lnSpc>
            </a:pPr>
            <a:r>
              <a:rPr lang="en-US" sz="950">
                <a:ea typeface="+mn-lt"/>
                <a:cs typeface="+mn-lt"/>
              </a:rPr>
              <a:t>Wallace, J. M., Panetta, R. L., &amp; </a:t>
            </a:r>
            <a:r>
              <a:rPr lang="en-US" sz="950" err="1">
                <a:ea typeface="+mn-lt"/>
                <a:cs typeface="+mn-lt"/>
              </a:rPr>
              <a:t>Estberg</a:t>
            </a:r>
            <a:r>
              <a:rPr lang="en-US" sz="950">
                <a:ea typeface="+mn-lt"/>
                <a:cs typeface="+mn-lt"/>
              </a:rPr>
              <a:t>, J. (1993). Representation of the equatorial quasi-biennial oscillation in EOF phase space. </a:t>
            </a:r>
            <a:r>
              <a:rPr lang="en-US" sz="950" i="1">
                <a:ea typeface="+mn-lt"/>
                <a:cs typeface="+mn-lt"/>
              </a:rPr>
              <a:t>Journal of the Atmospheric Sciences</a:t>
            </a:r>
            <a:r>
              <a:rPr lang="en-US" sz="950">
                <a:ea typeface="+mn-lt"/>
                <a:cs typeface="+mn-lt"/>
              </a:rPr>
              <a:t>, </a:t>
            </a:r>
            <a:r>
              <a:rPr lang="en-US" sz="950" b="1">
                <a:ea typeface="+mn-lt"/>
                <a:cs typeface="+mn-lt"/>
              </a:rPr>
              <a:t>50</a:t>
            </a:r>
            <a:r>
              <a:rPr lang="en-US" sz="950">
                <a:ea typeface="+mn-lt"/>
                <a:cs typeface="+mn-lt"/>
              </a:rPr>
              <a:t>(12), 1751– 1762.</a:t>
            </a:r>
          </a:p>
          <a:p>
            <a:pPr>
              <a:lnSpc>
                <a:spcPct val="120000"/>
              </a:lnSpc>
            </a:pPr>
            <a:r>
              <a:rPr lang="en-US" sz="950">
                <a:ea typeface="+mn-lt"/>
                <a:cs typeface="+mn-lt"/>
              </a:rPr>
              <a:t>Wang, T, Zhang, Q, Hannachi, A, </a:t>
            </a:r>
            <a:r>
              <a:rPr lang="en-US" sz="950" err="1">
                <a:ea typeface="+mn-lt"/>
                <a:cs typeface="+mn-lt"/>
              </a:rPr>
              <a:t>Hirooka</a:t>
            </a:r>
            <a:r>
              <a:rPr lang="en-US" sz="950">
                <a:ea typeface="+mn-lt"/>
                <a:cs typeface="+mn-lt"/>
              </a:rPr>
              <a:t>, T, </a:t>
            </a:r>
            <a:r>
              <a:rPr lang="en-US" sz="950" err="1">
                <a:ea typeface="+mn-lt"/>
                <a:cs typeface="+mn-lt"/>
              </a:rPr>
              <a:t>Hegglin</a:t>
            </a:r>
            <a:r>
              <a:rPr lang="en-US" sz="950">
                <a:ea typeface="+mn-lt"/>
                <a:cs typeface="+mn-lt"/>
              </a:rPr>
              <a:t>, MI. Tropical water </a:t>
            </a:r>
            <a:r>
              <a:rPr lang="en-US" sz="950" err="1">
                <a:ea typeface="+mn-lt"/>
                <a:cs typeface="+mn-lt"/>
              </a:rPr>
              <a:t>vapour</a:t>
            </a:r>
            <a:r>
              <a:rPr lang="en-US" sz="950">
                <a:ea typeface="+mn-lt"/>
                <a:cs typeface="+mn-lt"/>
              </a:rPr>
              <a:t> in the lower stratosphere and its relationship to tropical/extratropical dynamical processes in ERA5. </a:t>
            </a:r>
            <a:r>
              <a:rPr lang="en-US" sz="950" i="1">
                <a:ea typeface="+mn-lt"/>
                <a:cs typeface="+mn-lt"/>
              </a:rPr>
              <a:t>Q J R </a:t>
            </a:r>
            <a:r>
              <a:rPr lang="en-US" sz="950" i="1" err="1">
                <a:ea typeface="+mn-lt"/>
                <a:cs typeface="+mn-lt"/>
              </a:rPr>
              <a:t>Meteorol</a:t>
            </a:r>
            <a:r>
              <a:rPr lang="en-US" sz="950" i="1">
                <a:ea typeface="+mn-lt"/>
                <a:cs typeface="+mn-lt"/>
              </a:rPr>
              <a:t> Soc</a:t>
            </a:r>
            <a:r>
              <a:rPr lang="en-US" sz="950">
                <a:ea typeface="+mn-lt"/>
                <a:cs typeface="+mn-lt"/>
              </a:rPr>
              <a:t>. 2020; 146: 2432– 2449. </a:t>
            </a:r>
            <a:r>
              <a:rPr lang="en-US" sz="950">
                <a:ea typeface="+mn-lt"/>
                <a:cs typeface="+mn-lt"/>
                <a:hlinkClick r:id="rId9">
                  <a:extLst>
                    <a:ext uri="{A12FA001-AC4F-418D-AE19-62706E023703}">
                      <ahyp:hlinkClr xmlns:ahyp="http://schemas.microsoft.com/office/drawing/2018/hyperlinkcolor" val="tx"/>
                    </a:ext>
                  </a:extLst>
                </a:hlinkClick>
              </a:rPr>
              <a:t>https://doi.org/10.1002/qj.3801</a:t>
            </a:r>
            <a:endParaRPr lang="en-US" sz="950">
              <a:ea typeface="+mn-lt"/>
              <a:cs typeface="+mn-lt"/>
            </a:endParaRPr>
          </a:p>
          <a:p>
            <a:pPr>
              <a:lnSpc>
                <a:spcPct val="120000"/>
              </a:lnSpc>
            </a:pPr>
            <a:r>
              <a:rPr lang="en-US" sz="950">
                <a:ea typeface="+mn-lt"/>
                <a:cs typeface="+mn-lt"/>
              </a:rPr>
              <a:t>Wie, J., Moon, B.-K., Yeh, S.-W., Park, R. J., &amp; Kim, B.-G. (2021). La Niña-related tropospheric column ozone enhancement over East Asia. </a:t>
            </a:r>
            <a:r>
              <a:rPr lang="en-US" sz="950" i="1">
                <a:ea typeface="+mn-lt"/>
                <a:cs typeface="+mn-lt"/>
              </a:rPr>
              <a:t>Atmospheric Environment</a:t>
            </a:r>
            <a:r>
              <a:rPr lang="en-US" sz="950">
                <a:ea typeface="+mn-lt"/>
                <a:cs typeface="+mn-lt"/>
              </a:rPr>
              <a:t>, </a:t>
            </a:r>
            <a:r>
              <a:rPr lang="en-US" sz="950" i="1">
                <a:ea typeface="+mn-lt"/>
                <a:cs typeface="+mn-lt"/>
              </a:rPr>
              <a:t>261</a:t>
            </a:r>
            <a:r>
              <a:rPr lang="en-US" sz="950">
                <a:ea typeface="+mn-lt"/>
                <a:cs typeface="+mn-lt"/>
              </a:rPr>
              <a:t>, 118575. </a:t>
            </a:r>
            <a:r>
              <a:rPr lang="en-US" sz="950">
                <a:ea typeface="+mn-lt"/>
                <a:cs typeface="+mn-lt"/>
                <a:hlinkClick r:id="rId10">
                  <a:extLst>
                    <a:ext uri="{A12FA001-AC4F-418D-AE19-62706E023703}">
                      <ahyp:hlinkClr xmlns:ahyp="http://schemas.microsoft.com/office/drawing/2018/hyperlinkcolor" val="tx"/>
                    </a:ext>
                  </a:extLst>
                </a:hlinkClick>
              </a:rPr>
              <a:t>https://doi.org/https://doi.org/10.1016/j.atmosenv.2021.118575</a:t>
            </a:r>
            <a:endParaRPr lang="en-US" sz="950"/>
          </a:p>
          <a:p>
            <a:endParaRPr lang="en-US" sz="950"/>
          </a:p>
        </p:txBody>
      </p:sp>
    </p:spTree>
    <p:extLst>
      <p:ext uri="{BB962C8B-B14F-4D97-AF65-F5344CB8AC3E}">
        <p14:creationId xmlns:p14="http://schemas.microsoft.com/office/powerpoint/2010/main" val="8158305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957B3-5AB8-4A29-B0DE-F916594DFC3B}"/>
              </a:ext>
            </a:extLst>
          </p:cNvPr>
          <p:cNvSpPr txBox="1">
            <a:spLocks/>
          </p:cNvSpPr>
          <p:nvPr/>
        </p:nvSpPr>
        <p:spPr>
          <a:xfrm>
            <a:off x="466085" y="458592"/>
            <a:ext cx="9692640" cy="79488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3500"/>
              <a:t>Questions</a:t>
            </a:r>
            <a:endParaRPr lang="en-US"/>
          </a:p>
        </p:txBody>
      </p:sp>
      <p:sp>
        <p:nvSpPr>
          <p:cNvPr id="6" name="TextBox 5">
            <a:extLst>
              <a:ext uri="{FF2B5EF4-FFF2-40B4-BE49-F238E27FC236}">
                <a16:creationId xmlns:a16="http://schemas.microsoft.com/office/drawing/2014/main" id="{489530D3-86F2-4F8A-BE10-95E2C39D31CE}"/>
              </a:ext>
            </a:extLst>
          </p:cNvPr>
          <p:cNvSpPr txBox="1"/>
          <p:nvPr/>
        </p:nvSpPr>
        <p:spPr>
          <a:xfrm>
            <a:off x="461867" y="1582829"/>
            <a:ext cx="10837652"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a:ea typeface="+mn-lt"/>
                <a:cs typeface="+mn-lt"/>
              </a:rPr>
              <a:t>Why might there be asymmetries between the easterly and westerly phases of the QBO?</a:t>
            </a:r>
            <a:endParaRPr lang="en-US"/>
          </a:p>
          <a:p>
            <a:pPr marL="342900" indent="-342900">
              <a:buFont typeface="Arial"/>
              <a:buChar char="•"/>
            </a:pPr>
            <a:endParaRPr lang="en-US" sz="2400">
              <a:ea typeface="+mn-lt"/>
              <a:cs typeface="+mn-lt"/>
            </a:endParaRPr>
          </a:p>
          <a:p>
            <a:pPr marL="342900" indent="-342900">
              <a:buFont typeface="Arial"/>
              <a:buChar char="•"/>
            </a:pPr>
            <a:r>
              <a:rPr lang="en-US" sz="2400">
                <a:ea typeface="+mn-lt"/>
                <a:cs typeface="+mn-lt"/>
              </a:rPr>
              <a:t>What about the models could be contributing to the differences in predictability found between them?</a:t>
            </a:r>
            <a:br>
              <a:rPr lang="en-US" sz="2400">
                <a:ea typeface="+mn-lt"/>
                <a:cs typeface="+mn-lt"/>
              </a:rPr>
            </a:br>
            <a:endParaRPr lang="en-US" sz="2400">
              <a:ea typeface="+mn-lt"/>
              <a:cs typeface="+mn-lt"/>
            </a:endParaRPr>
          </a:p>
          <a:p>
            <a:pPr marL="342900" indent="-342900">
              <a:buFont typeface="Arial"/>
              <a:buChar char="•"/>
            </a:pPr>
            <a:r>
              <a:rPr lang="en-US" sz="2400">
                <a:ea typeface="+mn-lt"/>
                <a:cs typeface="+mn-lt"/>
              </a:rPr>
              <a:t>Why might the correlation values between the model and observations be much less when initializing at a November or August start date?</a:t>
            </a:r>
            <a:endParaRPr lang="en-US"/>
          </a:p>
          <a:p>
            <a:pPr marL="342900" indent="-342900">
              <a:buFont typeface="Arial"/>
              <a:buChar char="•"/>
            </a:pPr>
            <a:endParaRPr lang="en-US" sz="2400">
              <a:ea typeface="+mn-lt"/>
              <a:cs typeface="+mn-lt"/>
            </a:endParaRPr>
          </a:p>
          <a:p>
            <a:pPr marL="342900" indent="-342900">
              <a:buFont typeface="Arial"/>
              <a:buChar char="•"/>
            </a:pPr>
            <a:r>
              <a:rPr lang="en-US" sz="2400">
                <a:ea typeface="+mn-lt"/>
                <a:cs typeface="+mn-lt"/>
              </a:rPr>
              <a:t>Do other modes of climate variability affect the QBO?</a:t>
            </a:r>
            <a:endParaRPr lang="en-US"/>
          </a:p>
        </p:txBody>
      </p:sp>
    </p:spTree>
    <p:extLst>
      <p:ext uri="{BB962C8B-B14F-4D97-AF65-F5344CB8AC3E}">
        <p14:creationId xmlns:p14="http://schemas.microsoft.com/office/powerpoint/2010/main" val="493119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D8E472-14A4-4E4B-BCD4-FD41B6967F82}"/>
              </a:ext>
            </a:extLst>
          </p:cNvPr>
          <p:cNvSpPr txBox="1"/>
          <p:nvPr/>
        </p:nvSpPr>
        <p:spPr>
          <a:xfrm>
            <a:off x="7229718" y="5604556"/>
            <a:ext cx="3763993" cy="1092607"/>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a:ea typeface="+mn-lt"/>
                <a:cs typeface="+mn-lt"/>
              </a:rPr>
              <a:t>Data Used: </a:t>
            </a:r>
            <a:r>
              <a:rPr lang="en-US" sz="1300" err="1">
                <a:ea typeface="+mn-lt"/>
                <a:cs typeface="+mn-lt"/>
              </a:rPr>
              <a:t>Deseasonalized</a:t>
            </a:r>
            <a:r>
              <a:rPr lang="en-US" sz="1300">
                <a:ea typeface="+mn-lt"/>
                <a:cs typeface="+mn-lt"/>
              </a:rPr>
              <a:t>/detrended near equatorial stations: Canton Island, 3°S/172°W (Jan 1956 - Aug 1967), Gan/</a:t>
            </a:r>
            <a:r>
              <a:rPr lang="en-US" sz="1300" err="1">
                <a:ea typeface="+mn-lt"/>
                <a:cs typeface="+mn-lt"/>
              </a:rPr>
              <a:t>Maledive</a:t>
            </a:r>
            <a:r>
              <a:rPr lang="en-US" sz="1300">
                <a:ea typeface="+mn-lt"/>
                <a:cs typeface="+mn-lt"/>
              </a:rPr>
              <a:t> Islands, 1°S/73°E (Sep 1967 - Dec 1975) and Singapore, 1°N/104°E (Jan 1976 – Nov 2021)</a:t>
            </a:r>
            <a:endParaRPr lang="en-US" sz="1300"/>
          </a:p>
        </p:txBody>
      </p:sp>
      <p:sp>
        <p:nvSpPr>
          <p:cNvPr id="3" name="TextBox 2">
            <a:extLst>
              <a:ext uri="{FF2B5EF4-FFF2-40B4-BE49-F238E27FC236}">
                <a16:creationId xmlns:a16="http://schemas.microsoft.com/office/drawing/2014/main" id="{60F5651E-2B42-40BE-8F0B-06D8891D0156}"/>
              </a:ext>
            </a:extLst>
          </p:cNvPr>
          <p:cNvSpPr txBox="1"/>
          <p:nvPr/>
        </p:nvSpPr>
        <p:spPr>
          <a:xfrm>
            <a:off x="7643004" y="46870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5" name="TextBox 4">
            <a:extLst>
              <a:ext uri="{FF2B5EF4-FFF2-40B4-BE49-F238E27FC236}">
                <a16:creationId xmlns:a16="http://schemas.microsoft.com/office/drawing/2014/main" id="{A419B2ED-CB9E-457D-95FA-F66E6B39D32B}"/>
              </a:ext>
            </a:extLst>
          </p:cNvPr>
          <p:cNvSpPr txBox="1"/>
          <p:nvPr/>
        </p:nvSpPr>
        <p:spPr>
          <a:xfrm>
            <a:off x="7229719" y="140727"/>
            <a:ext cx="3763992" cy="5062924"/>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700"/>
              <a:t>Alternating westward and eastward wind regimes propagate downward with time</a:t>
            </a:r>
          </a:p>
          <a:p>
            <a:pPr marL="285750" indent="-285750">
              <a:buFont typeface="Arial"/>
              <a:buChar char="•"/>
            </a:pPr>
            <a:endParaRPr lang="en-US" sz="1700">
              <a:ea typeface="+mn-lt"/>
              <a:cs typeface="+mn-lt"/>
            </a:endParaRPr>
          </a:p>
          <a:p>
            <a:pPr marL="285750" indent="-285750">
              <a:buFont typeface="Arial"/>
              <a:buChar char="•"/>
            </a:pPr>
            <a:r>
              <a:rPr lang="en-US" sz="1700">
                <a:ea typeface="+mn-lt"/>
                <a:cs typeface="+mn-lt"/>
              </a:rPr>
              <a:t>Faster and more regular propagation of the eastward phase and stronger intensity and longer duration of the westward phase </a:t>
            </a:r>
          </a:p>
          <a:p>
            <a:pPr marL="285750" indent="-285750">
              <a:buFont typeface="Arial"/>
              <a:buChar char="•"/>
            </a:pPr>
            <a:endParaRPr lang="en-US" sz="1700"/>
          </a:p>
          <a:p>
            <a:pPr marL="285750" indent="-285750">
              <a:buFont typeface="Arial"/>
              <a:buChar char="•"/>
            </a:pPr>
            <a:r>
              <a:rPr lang="en-US" sz="1700"/>
              <a:t>Maximum amplitudes of both phases occur near 20-hPa</a:t>
            </a:r>
          </a:p>
          <a:p>
            <a:pPr marL="285750" indent="-285750">
              <a:buFont typeface="Arial"/>
              <a:buChar char="•"/>
            </a:pPr>
            <a:endParaRPr lang="en-US" sz="1700"/>
          </a:p>
          <a:p>
            <a:pPr marL="285750" indent="-285750">
              <a:buFont typeface="Arial"/>
              <a:buChar char="•"/>
            </a:pPr>
            <a:r>
              <a:rPr lang="en-US" sz="1700"/>
              <a:t>Average period is about 28 months </a:t>
            </a:r>
          </a:p>
          <a:p>
            <a:pPr marL="285750" indent="-285750">
              <a:buFont typeface="Arial"/>
              <a:buChar char="•"/>
            </a:pPr>
            <a:endParaRPr lang="en-US" sz="1700">
              <a:ea typeface="+mn-lt"/>
              <a:cs typeface="+mn-lt"/>
            </a:endParaRPr>
          </a:p>
          <a:p>
            <a:pPr marL="285750" indent="-285750">
              <a:buFont typeface="Arial"/>
              <a:buChar char="•"/>
            </a:pPr>
            <a:r>
              <a:rPr lang="en-US" sz="1700">
                <a:ea typeface="+mn-lt"/>
                <a:cs typeface="+mn-lt"/>
              </a:rPr>
              <a:t>In 2015 - 2016, westward winds unexpectedly appeared at about 40 </a:t>
            </a:r>
            <a:r>
              <a:rPr lang="en-US" sz="1700" err="1">
                <a:ea typeface="+mn-lt"/>
                <a:cs typeface="+mn-lt"/>
              </a:rPr>
              <a:t>hPa</a:t>
            </a:r>
            <a:endParaRPr lang="en-US" sz="1700"/>
          </a:p>
        </p:txBody>
      </p:sp>
      <p:pic>
        <p:nvPicPr>
          <p:cNvPr id="4" name="Picture 5" descr="Calendar&#10;&#10;Description automatically generated">
            <a:extLst>
              <a:ext uri="{FF2B5EF4-FFF2-40B4-BE49-F238E27FC236}">
                <a16:creationId xmlns:a16="http://schemas.microsoft.com/office/drawing/2014/main" id="{CDAF0E10-6328-40F7-81C4-061C2A3174E1}"/>
              </a:ext>
            </a:extLst>
          </p:cNvPr>
          <p:cNvPicPr>
            <a:picLocks noChangeAspect="1"/>
          </p:cNvPicPr>
          <p:nvPr/>
        </p:nvPicPr>
        <p:blipFill>
          <a:blip r:embed="rId3"/>
          <a:stretch>
            <a:fillRect/>
          </a:stretch>
        </p:blipFill>
        <p:spPr>
          <a:xfrm>
            <a:off x="684885" y="143205"/>
            <a:ext cx="6026987" cy="6528979"/>
          </a:xfrm>
          <a:prstGeom prst="rect">
            <a:avLst/>
          </a:prstGeom>
        </p:spPr>
      </p:pic>
    </p:spTree>
    <p:extLst>
      <p:ext uri="{BB962C8B-B14F-4D97-AF65-F5344CB8AC3E}">
        <p14:creationId xmlns:p14="http://schemas.microsoft.com/office/powerpoint/2010/main" val="3052375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FEC39-386B-4418-B4BB-8BDC5D3BE23E}"/>
              </a:ext>
            </a:extLst>
          </p:cNvPr>
          <p:cNvSpPr>
            <a:spLocks noGrp="1"/>
          </p:cNvSpPr>
          <p:nvPr>
            <p:ph type="title"/>
          </p:nvPr>
        </p:nvSpPr>
        <p:spPr>
          <a:xfrm>
            <a:off x="499872" y="542396"/>
            <a:ext cx="9692640" cy="890134"/>
          </a:xfrm>
        </p:spPr>
        <p:txBody>
          <a:bodyPr/>
          <a:lstStyle/>
          <a:p>
            <a:r>
              <a:rPr lang="en-US">
                <a:cs typeface="Calibri Light"/>
              </a:rPr>
              <a:t>Data Modifications </a:t>
            </a:r>
          </a:p>
        </p:txBody>
      </p:sp>
      <p:sp>
        <p:nvSpPr>
          <p:cNvPr id="3" name="Content Placeholder 2">
            <a:extLst>
              <a:ext uri="{FF2B5EF4-FFF2-40B4-BE49-F238E27FC236}">
                <a16:creationId xmlns:a16="http://schemas.microsoft.com/office/drawing/2014/main" id="{00E49B4A-BB62-4CF7-83E6-2E420725A7BD}"/>
              </a:ext>
            </a:extLst>
          </p:cNvPr>
          <p:cNvSpPr>
            <a:spLocks noGrp="1"/>
          </p:cNvSpPr>
          <p:nvPr>
            <p:ph idx="1"/>
          </p:nvPr>
        </p:nvSpPr>
        <p:spPr>
          <a:xfrm>
            <a:off x="499872" y="2357796"/>
            <a:ext cx="10478793" cy="3008766"/>
          </a:xfrm>
        </p:spPr>
        <p:txBody>
          <a:bodyPr vert="horz" lIns="91440" tIns="45720" rIns="91440" bIns="45720" rtlCol="0" anchor="t">
            <a:normAutofit/>
          </a:bodyPr>
          <a:lstStyle/>
          <a:p>
            <a:pPr marL="342900" indent="-342900"/>
            <a:r>
              <a:rPr lang="en-US" sz="2400"/>
              <a:t>Stratospheric variables are restricted to pressure levels that both datasets have in common, in this case, the only level both datasets have is 70hPa </a:t>
            </a:r>
          </a:p>
          <a:p>
            <a:pPr marL="342900" indent="-342900"/>
            <a:endParaRPr lang="en-US" sz="2400">
              <a:ea typeface="+mn-lt"/>
              <a:cs typeface="+mn-lt"/>
            </a:endParaRPr>
          </a:p>
          <a:p>
            <a:pPr marL="342900" indent="-342900"/>
            <a:r>
              <a:rPr lang="en-US" sz="2400">
                <a:ea typeface="+mn-lt"/>
                <a:cs typeface="+mn-lt"/>
              </a:rPr>
              <a:t>Use 70 </a:t>
            </a:r>
            <a:r>
              <a:rPr lang="en-US" sz="2400" err="1">
                <a:ea typeface="+mn-lt"/>
                <a:cs typeface="+mn-lt"/>
              </a:rPr>
              <a:t>hPa</a:t>
            </a:r>
            <a:r>
              <a:rPr lang="en-US" sz="2400">
                <a:ea typeface="+mn-lt"/>
                <a:cs typeface="+mn-lt"/>
              </a:rPr>
              <a:t> monthly mean zonal wind near the equator as a standard diagnostic of the state of the QBO</a:t>
            </a:r>
            <a:endParaRPr lang="en-US" sz="2400"/>
          </a:p>
        </p:txBody>
      </p:sp>
    </p:spTree>
    <p:extLst>
      <p:ext uri="{BB962C8B-B14F-4D97-AF65-F5344CB8AC3E}">
        <p14:creationId xmlns:p14="http://schemas.microsoft.com/office/powerpoint/2010/main" val="2063295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3587FC1-9FFD-49A9-A918-C976F2FB7A05}"/>
              </a:ext>
            </a:extLst>
          </p:cNvPr>
          <p:cNvSpPr txBox="1"/>
          <p:nvPr/>
        </p:nvSpPr>
        <p:spPr>
          <a:xfrm>
            <a:off x="7671758" y="1101305"/>
            <a:ext cx="3375803"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pPr marL="285750" indent="-285750">
              <a:buFont typeface="Arial"/>
              <a:buChar char="•"/>
            </a:pPr>
            <a:r>
              <a:rPr lang="en-US"/>
              <a:t>Significance is determined by exceedance of the upper and lower</a:t>
            </a:r>
            <a:r>
              <a:rPr lang="en-US">
                <a:ea typeface="+mn-lt"/>
                <a:cs typeface="+mn-lt"/>
              </a:rPr>
              <a:t> 95%</a:t>
            </a:r>
            <a:r>
              <a:rPr lang="en-US"/>
              <a:t> confidence bounds (indicated by the blue lines above/below 0)</a:t>
            </a:r>
          </a:p>
          <a:p>
            <a:pPr marL="285750" indent="-285750">
              <a:buFont typeface="Arial"/>
              <a:buChar char="•"/>
            </a:pPr>
            <a:r>
              <a:rPr lang="en-US"/>
              <a:t>The greatest significance occurs at lag one</a:t>
            </a:r>
          </a:p>
          <a:p>
            <a:pPr marL="285750" indent="-285750">
              <a:buFont typeface="Arial"/>
              <a:buChar char="•"/>
            </a:pPr>
            <a:r>
              <a:rPr lang="en-US"/>
              <a:t>The oscillation is damped with time, indicating that while the trend of the oscillation between easterly and westerly phases can be predicted with time, the magnitude of the winds cannot</a:t>
            </a:r>
          </a:p>
        </p:txBody>
      </p:sp>
      <p:pic>
        <p:nvPicPr>
          <p:cNvPr id="2" name="Picture 2" descr="Chart, histogram&#10;&#10;Description automatically generated">
            <a:extLst>
              <a:ext uri="{FF2B5EF4-FFF2-40B4-BE49-F238E27FC236}">
                <a16:creationId xmlns:a16="http://schemas.microsoft.com/office/drawing/2014/main" id="{CF338BAA-592A-478A-9F46-60ADA73CB4E1}"/>
              </a:ext>
            </a:extLst>
          </p:cNvPr>
          <p:cNvPicPr>
            <a:picLocks noChangeAspect="1"/>
          </p:cNvPicPr>
          <p:nvPr/>
        </p:nvPicPr>
        <p:blipFill>
          <a:blip r:embed="rId3"/>
          <a:stretch>
            <a:fillRect/>
          </a:stretch>
        </p:blipFill>
        <p:spPr>
          <a:xfrm>
            <a:off x="462499" y="397559"/>
            <a:ext cx="6716486" cy="5639628"/>
          </a:xfrm>
          <a:prstGeom prst="rect">
            <a:avLst/>
          </a:prstGeom>
        </p:spPr>
      </p:pic>
    </p:spTree>
    <p:extLst>
      <p:ext uri="{BB962C8B-B14F-4D97-AF65-F5344CB8AC3E}">
        <p14:creationId xmlns:p14="http://schemas.microsoft.com/office/powerpoint/2010/main" val="3258942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Chart, scatter chart&#10;&#10;Description automatically generated">
            <a:extLst>
              <a:ext uri="{FF2B5EF4-FFF2-40B4-BE49-F238E27FC236}">
                <a16:creationId xmlns:a16="http://schemas.microsoft.com/office/drawing/2014/main" id="{A779E07B-710A-407F-8465-39A67ECA5F81}"/>
              </a:ext>
            </a:extLst>
          </p:cNvPr>
          <p:cNvPicPr>
            <a:picLocks noGrp="1" noChangeAspect="1"/>
          </p:cNvPicPr>
          <p:nvPr/>
        </p:nvPicPr>
        <p:blipFill>
          <a:blip r:embed="rId3"/>
          <a:stretch>
            <a:fillRect/>
          </a:stretch>
        </p:blipFill>
        <p:spPr>
          <a:xfrm>
            <a:off x="2154176" y="323850"/>
            <a:ext cx="6801768" cy="5170487"/>
          </a:xfrm>
          <a:prstGeom prst="rect">
            <a:avLst/>
          </a:prstGeom>
        </p:spPr>
      </p:pic>
      <p:sp>
        <p:nvSpPr>
          <p:cNvPr id="12" name="TextBox 11">
            <a:extLst>
              <a:ext uri="{FF2B5EF4-FFF2-40B4-BE49-F238E27FC236}">
                <a16:creationId xmlns:a16="http://schemas.microsoft.com/office/drawing/2014/main" id="{DDC0DBD7-2CCC-4532-845B-1DEDC8990437}"/>
              </a:ext>
            </a:extLst>
          </p:cNvPr>
          <p:cNvSpPr txBox="1"/>
          <p:nvPr/>
        </p:nvSpPr>
        <p:spPr>
          <a:xfrm>
            <a:off x="3420913" y="1260173"/>
            <a:ext cx="1276709"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X = 28.21</a:t>
            </a:r>
          </a:p>
          <a:p>
            <a:r>
              <a:rPr lang="en-US">
                <a:cs typeface="Calibri"/>
              </a:rPr>
              <a:t>Y = 6.543</a:t>
            </a:r>
          </a:p>
        </p:txBody>
      </p:sp>
      <p:sp>
        <p:nvSpPr>
          <p:cNvPr id="14" name="TextBox 13">
            <a:extLst>
              <a:ext uri="{FF2B5EF4-FFF2-40B4-BE49-F238E27FC236}">
                <a16:creationId xmlns:a16="http://schemas.microsoft.com/office/drawing/2014/main" id="{BDD27091-BD46-4E5A-A51A-2A7E2ACB2F0A}"/>
              </a:ext>
            </a:extLst>
          </p:cNvPr>
          <p:cNvSpPr txBox="1"/>
          <p:nvPr/>
        </p:nvSpPr>
        <p:spPr>
          <a:xfrm>
            <a:off x="6745178" y="1356207"/>
            <a:ext cx="1276709"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X = 28.21</a:t>
            </a:r>
          </a:p>
          <a:p>
            <a:r>
              <a:rPr lang="en-US">
                <a:cs typeface="Calibri"/>
              </a:rPr>
              <a:t>Y = 6.545</a:t>
            </a:r>
          </a:p>
        </p:txBody>
      </p:sp>
      <p:cxnSp>
        <p:nvCxnSpPr>
          <p:cNvPr id="15" name="Straight Arrow Connector 14">
            <a:extLst>
              <a:ext uri="{FF2B5EF4-FFF2-40B4-BE49-F238E27FC236}">
                <a16:creationId xmlns:a16="http://schemas.microsoft.com/office/drawing/2014/main" id="{A82ACEE1-3D2B-42BA-87FB-98F265A39680}"/>
              </a:ext>
            </a:extLst>
          </p:cNvPr>
          <p:cNvCxnSpPr>
            <a:cxnSpLocks/>
          </p:cNvCxnSpPr>
          <p:nvPr/>
        </p:nvCxnSpPr>
        <p:spPr>
          <a:xfrm flipH="1" flipV="1">
            <a:off x="6068609" y="997968"/>
            <a:ext cx="738995" cy="3939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19142AFC-A48A-49A4-8869-4D22B460A8DD}"/>
              </a:ext>
            </a:extLst>
          </p:cNvPr>
          <p:cNvCxnSpPr>
            <a:cxnSpLocks/>
          </p:cNvCxnSpPr>
          <p:nvPr/>
        </p:nvCxnSpPr>
        <p:spPr>
          <a:xfrm flipH="1" flipV="1">
            <a:off x="2781945" y="940459"/>
            <a:ext cx="738995" cy="3939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4AFBCA34-0A95-430B-AC50-1BA43291F238}"/>
              </a:ext>
            </a:extLst>
          </p:cNvPr>
          <p:cNvSpPr txBox="1"/>
          <p:nvPr/>
        </p:nvSpPr>
        <p:spPr>
          <a:xfrm>
            <a:off x="1587439" y="5699364"/>
            <a:ext cx="794043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ea typeface="+mn-lt"/>
                <a:cs typeface="+mn-lt"/>
              </a:rPr>
              <a:t>The QBO circulation (~28-month full cycle) dominates any annual cycle or other variations in the low-latitude stratosphere</a:t>
            </a:r>
            <a:endParaRPr lang="en-US"/>
          </a:p>
        </p:txBody>
      </p:sp>
    </p:spTree>
    <p:extLst>
      <p:ext uri="{BB962C8B-B14F-4D97-AF65-F5344CB8AC3E}">
        <p14:creationId xmlns:p14="http://schemas.microsoft.com/office/powerpoint/2010/main" val="2143924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0" descr="Chart&#10;&#10;Description automatically generated">
            <a:extLst>
              <a:ext uri="{FF2B5EF4-FFF2-40B4-BE49-F238E27FC236}">
                <a16:creationId xmlns:a16="http://schemas.microsoft.com/office/drawing/2014/main" id="{24A35E12-D045-4A10-B5D2-DE245B08F16A}"/>
              </a:ext>
            </a:extLst>
          </p:cNvPr>
          <p:cNvPicPr>
            <a:picLocks noChangeAspect="1"/>
          </p:cNvPicPr>
          <p:nvPr/>
        </p:nvPicPr>
        <p:blipFill>
          <a:blip r:embed="rId3"/>
          <a:stretch>
            <a:fillRect/>
          </a:stretch>
        </p:blipFill>
        <p:spPr>
          <a:xfrm>
            <a:off x="372980" y="590310"/>
            <a:ext cx="6984331" cy="5617223"/>
          </a:xfrm>
          <a:prstGeom prst="rect">
            <a:avLst/>
          </a:prstGeom>
        </p:spPr>
      </p:pic>
      <p:sp>
        <p:nvSpPr>
          <p:cNvPr id="5" name="TextBox 4">
            <a:extLst>
              <a:ext uri="{FF2B5EF4-FFF2-40B4-BE49-F238E27FC236}">
                <a16:creationId xmlns:a16="http://schemas.microsoft.com/office/drawing/2014/main" id="{2566BF51-EA61-4E0B-9D6E-FC515437DD3E}"/>
              </a:ext>
            </a:extLst>
          </p:cNvPr>
          <p:cNvSpPr txBox="1"/>
          <p:nvPr/>
        </p:nvSpPr>
        <p:spPr>
          <a:xfrm>
            <a:off x="7067422" y="4794580"/>
            <a:ext cx="34664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3" name="TextBox 2">
            <a:extLst>
              <a:ext uri="{FF2B5EF4-FFF2-40B4-BE49-F238E27FC236}">
                <a16:creationId xmlns:a16="http://schemas.microsoft.com/office/drawing/2014/main" id="{CF9F46B5-A58A-43EC-8A68-3A895E09D025}"/>
              </a:ext>
            </a:extLst>
          </p:cNvPr>
          <p:cNvSpPr txBox="1"/>
          <p:nvPr/>
        </p:nvSpPr>
        <p:spPr>
          <a:xfrm>
            <a:off x="2136275" y="1751567"/>
            <a:ext cx="1420482" cy="660708"/>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X = 1</a:t>
            </a:r>
          </a:p>
          <a:p>
            <a:r>
              <a:rPr lang="en-US">
                <a:cs typeface="Calibri"/>
              </a:rPr>
              <a:t>Y = 0.5751</a:t>
            </a:r>
          </a:p>
        </p:txBody>
      </p:sp>
      <p:sp>
        <p:nvSpPr>
          <p:cNvPr id="8" name="TextBox 7">
            <a:extLst>
              <a:ext uri="{FF2B5EF4-FFF2-40B4-BE49-F238E27FC236}">
                <a16:creationId xmlns:a16="http://schemas.microsoft.com/office/drawing/2014/main" id="{281692D2-2801-498A-AF62-642D9CF7928C}"/>
              </a:ext>
            </a:extLst>
          </p:cNvPr>
          <p:cNvSpPr txBox="1"/>
          <p:nvPr/>
        </p:nvSpPr>
        <p:spPr>
          <a:xfrm>
            <a:off x="3239954" y="3514334"/>
            <a:ext cx="1477992"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X = 2</a:t>
            </a:r>
          </a:p>
          <a:p>
            <a:r>
              <a:rPr lang="en-US">
                <a:cs typeface="Calibri"/>
              </a:rPr>
              <a:t>Y = 0.3485</a:t>
            </a:r>
          </a:p>
        </p:txBody>
      </p:sp>
      <p:cxnSp>
        <p:nvCxnSpPr>
          <p:cNvPr id="10" name="Straight Arrow Connector 9">
            <a:extLst>
              <a:ext uri="{FF2B5EF4-FFF2-40B4-BE49-F238E27FC236}">
                <a16:creationId xmlns:a16="http://schemas.microsoft.com/office/drawing/2014/main" id="{69258E00-E53B-49B5-9AE1-D3CD2489B75F}"/>
              </a:ext>
            </a:extLst>
          </p:cNvPr>
          <p:cNvCxnSpPr/>
          <p:nvPr/>
        </p:nvCxnSpPr>
        <p:spPr>
          <a:xfrm flipH="1" flipV="1">
            <a:off x="2600653" y="3060837"/>
            <a:ext cx="681486" cy="50895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74254B40-7C0C-4FDB-ABCA-8BB5E7B8A185}"/>
              </a:ext>
            </a:extLst>
          </p:cNvPr>
          <p:cNvCxnSpPr/>
          <p:nvPr/>
        </p:nvCxnSpPr>
        <p:spPr>
          <a:xfrm flipH="1" flipV="1">
            <a:off x="1499482" y="1246017"/>
            <a:ext cx="681486" cy="50895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0B34ECE3-1B0A-44BE-A85F-0ADC588EF746}"/>
              </a:ext>
            </a:extLst>
          </p:cNvPr>
          <p:cNvSpPr txBox="1"/>
          <p:nvPr/>
        </p:nvSpPr>
        <p:spPr>
          <a:xfrm>
            <a:off x="7513608" y="454325"/>
            <a:ext cx="3591464" cy="5940088"/>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2000"/>
              <a:t>EOF analysis is based on the correlation matrix between zonal wind at each of the seven levels included in the dataset (70, 50, 40, 30, 20 15, 10 </a:t>
            </a:r>
            <a:r>
              <a:rPr lang="en-US" sz="2000" err="1"/>
              <a:t>hPa</a:t>
            </a:r>
            <a:r>
              <a:rPr lang="en-US" sz="2000"/>
              <a:t>)</a:t>
            </a:r>
          </a:p>
          <a:p>
            <a:pPr marL="285750" indent="-285750">
              <a:buFont typeface="Arial" panose="020B0604020202020204" pitchFamily="34" charset="0"/>
              <a:buChar char="•"/>
            </a:pPr>
            <a:r>
              <a:rPr lang="en-US" sz="2000"/>
              <a:t>The first leading mode accounts for  ~57.51% of variability and reflects the negative correlations between zonal wind fluctuations at 10 and 70 hPa</a:t>
            </a:r>
          </a:p>
          <a:p>
            <a:pPr marL="285750" indent="-285750">
              <a:buFont typeface="Arial" panose="020B0604020202020204" pitchFamily="34" charset="0"/>
              <a:buChar char="•"/>
            </a:pPr>
            <a:r>
              <a:rPr lang="en-US" sz="2000"/>
              <a:t>The second leading mode accounts for ~34.85% of variability and reflects the variability at the middle levels </a:t>
            </a:r>
          </a:p>
        </p:txBody>
      </p:sp>
    </p:spTree>
    <p:extLst>
      <p:ext uri="{BB962C8B-B14F-4D97-AF65-F5344CB8AC3E}">
        <p14:creationId xmlns:p14="http://schemas.microsoft.com/office/powerpoint/2010/main" val="2672692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5FD29C-E40D-4E47-9AD2-2B6506578EB2}"/>
              </a:ext>
            </a:extLst>
          </p:cNvPr>
          <p:cNvSpPr>
            <a:spLocks noGrp="1"/>
          </p:cNvSpPr>
          <p:nvPr>
            <p:ph idx="1"/>
          </p:nvPr>
        </p:nvSpPr>
        <p:spPr>
          <a:xfrm>
            <a:off x="6098028" y="1155209"/>
            <a:ext cx="4725275" cy="4552619"/>
          </a:xfrm>
        </p:spPr>
        <p:txBody>
          <a:bodyPr vert="horz" lIns="91440" tIns="45720" rIns="91440" bIns="45720" rtlCol="0" anchor="t">
            <a:normAutofit lnSpcReduction="10000"/>
          </a:bodyPr>
          <a:lstStyle/>
          <a:p>
            <a:pPr>
              <a:lnSpc>
                <a:spcPct val="110000"/>
              </a:lnSpc>
              <a:spcBef>
                <a:spcPts val="0"/>
              </a:spcBef>
              <a:spcAft>
                <a:spcPts val="0"/>
              </a:spcAft>
            </a:pPr>
            <a:r>
              <a:rPr lang="en-US" sz="1900">
                <a:ea typeface="+mn-lt"/>
                <a:cs typeface="+mn-lt"/>
              </a:rPr>
              <a:t>First mode displays a negative correlation between the top and the bottom of the stratosphere</a:t>
            </a:r>
            <a:endParaRPr lang="en-US" sz="1900"/>
          </a:p>
          <a:p>
            <a:pPr marL="742950" lvl="1" indent="-285750">
              <a:lnSpc>
                <a:spcPct val="110000"/>
              </a:lnSpc>
              <a:spcBef>
                <a:spcPts val="0"/>
              </a:spcBef>
              <a:spcAft>
                <a:spcPts val="0"/>
              </a:spcAft>
              <a:buFont typeface="Arial,Sans-Serif" pitchFamily="34" charset="0"/>
            </a:pPr>
            <a:r>
              <a:rPr lang="en-US" sz="1900">
                <a:solidFill>
                  <a:schemeClr val="tx1"/>
                </a:solidFill>
                <a:ea typeface="+mn-lt"/>
                <a:cs typeface="+mn-lt"/>
              </a:rPr>
              <a:t>Larger amplitude at 10 </a:t>
            </a:r>
            <a:r>
              <a:rPr lang="en-US" sz="1900" err="1">
                <a:solidFill>
                  <a:schemeClr val="tx1"/>
                </a:solidFill>
                <a:ea typeface="+mn-lt"/>
                <a:cs typeface="+mn-lt"/>
              </a:rPr>
              <a:t>hPa</a:t>
            </a:r>
            <a:r>
              <a:rPr lang="en-US" sz="1900">
                <a:solidFill>
                  <a:schemeClr val="tx1"/>
                </a:solidFill>
                <a:ea typeface="+mn-lt"/>
                <a:cs typeface="+mn-lt"/>
              </a:rPr>
              <a:t> vs 70 </a:t>
            </a:r>
            <a:r>
              <a:rPr lang="en-US" sz="1900" err="1">
                <a:solidFill>
                  <a:schemeClr val="tx1"/>
                </a:solidFill>
                <a:ea typeface="+mn-lt"/>
                <a:cs typeface="+mn-lt"/>
              </a:rPr>
              <a:t>hPa</a:t>
            </a:r>
            <a:r>
              <a:rPr lang="en-US" sz="1900">
                <a:solidFill>
                  <a:schemeClr val="tx1"/>
                </a:solidFill>
                <a:ea typeface="+mn-lt"/>
                <a:cs typeface="+mn-lt"/>
              </a:rPr>
              <a:t> </a:t>
            </a:r>
          </a:p>
          <a:p>
            <a:pPr marL="742950" lvl="1" indent="-285750">
              <a:lnSpc>
                <a:spcPct val="110000"/>
              </a:lnSpc>
              <a:spcBef>
                <a:spcPts val="0"/>
              </a:spcBef>
              <a:spcAft>
                <a:spcPts val="0"/>
              </a:spcAft>
              <a:buFont typeface="Arial,Sans-Serif" pitchFamily="34" charset="0"/>
              <a:buChar char=""/>
            </a:pPr>
            <a:endParaRPr lang="en-US" sz="1900">
              <a:solidFill>
                <a:schemeClr val="tx1"/>
              </a:solidFill>
            </a:endParaRPr>
          </a:p>
          <a:p>
            <a:pPr>
              <a:lnSpc>
                <a:spcPct val="110000"/>
              </a:lnSpc>
              <a:spcBef>
                <a:spcPts val="0"/>
              </a:spcBef>
              <a:spcAft>
                <a:spcPts val="0"/>
              </a:spcAft>
            </a:pPr>
            <a:r>
              <a:rPr lang="en-US" sz="1900">
                <a:ea typeface="+mn-lt"/>
                <a:cs typeface="+mn-lt"/>
              </a:rPr>
              <a:t>Second mode captures the variability at middle levels and describes how the zonal winds propagate downwards</a:t>
            </a:r>
            <a:endParaRPr lang="en-US" sz="1900" b="1">
              <a:ea typeface="+mn-lt"/>
              <a:cs typeface="+mn-lt"/>
            </a:endParaRPr>
          </a:p>
          <a:p>
            <a:pPr>
              <a:lnSpc>
                <a:spcPct val="110000"/>
              </a:lnSpc>
              <a:spcBef>
                <a:spcPts val="0"/>
              </a:spcBef>
              <a:spcAft>
                <a:spcPts val="0"/>
              </a:spcAft>
            </a:pPr>
            <a:endParaRPr lang="en-US" sz="1900"/>
          </a:p>
          <a:p>
            <a:pPr>
              <a:lnSpc>
                <a:spcPct val="110000"/>
              </a:lnSpc>
            </a:pPr>
            <a:r>
              <a:rPr lang="en-US" sz="1900"/>
              <a:t>This aids and confirms the analysis in determining how well the EOFs represent the variability in time-height cross-sections of the QBO</a:t>
            </a:r>
          </a:p>
        </p:txBody>
      </p:sp>
      <p:pic>
        <p:nvPicPr>
          <p:cNvPr id="5" name="Picture 5" descr="Chart, line chart&#10;&#10;Description automatically generated">
            <a:extLst>
              <a:ext uri="{FF2B5EF4-FFF2-40B4-BE49-F238E27FC236}">
                <a16:creationId xmlns:a16="http://schemas.microsoft.com/office/drawing/2014/main" id="{E0E3F822-7C96-4C2E-870E-99F41B0B177A}"/>
              </a:ext>
            </a:extLst>
          </p:cNvPr>
          <p:cNvPicPr>
            <a:picLocks noChangeAspect="1"/>
          </p:cNvPicPr>
          <p:nvPr/>
        </p:nvPicPr>
        <p:blipFill>
          <a:blip r:embed="rId3"/>
          <a:stretch>
            <a:fillRect/>
          </a:stretch>
        </p:blipFill>
        <p:spPr>
          <a:xfrm>
            <a:off x="181154" y="959279"/>
            <a:ext cx="5589916" cy="4953820"/>
          </a:xfrm>
          <a:prstGeom prst="rect">
            <a:avLst/>
          </a:prstGeom>
        </p:spPr>
      </p:pic>
    </p:spTree>
    <p:extLst>
      <p:ext uri="{BB962C8B-B14F-4D97-AF65-F5344CB8AC3E}">
        <p14:creationId xmlns:p14="http://schemas.microsoft.com/office/powerpoint/2010/main" val="1376055231"/>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39</Slides>
  <Notes>35</Notes>
  <HiddenSlides>7</HiddenSlide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View</vt:lpstr>
      <vt:lpstr>Quasi-Biennial Oscillation</vt:lpstr>
      <vt:lpstr>What is the Quasi-Biennial Oscillation? (QBO) </vt:lpstr>
      <vt:lpstr>Data Used </vt:lpstr>
      <vt:lpstr>PowerPoint Presentation</vt:lpstr>
      <vt:lpstr>Data Modifications </vt:lpstr>
      <vt:lpstr>PowerPoint Presentation</vt:lpstr>
      <vt:lpstr>PowerPoint Presentation</vt:lpstr>
      <vt:lpstr>PowerPoint Presentation</vt:lpstr>
      <vt:lpstr>PowerPoint Presentation</vt:lpstr>
      <vt:lpstr>PowerPoint Presentation</vt:lpstr>
      <vt:lpstr>What are some components of the atmosphere that the QBO affects? </vt:lpstr>
      <vt:lpstr>Why is this important? </vt:lpstr>
      <vt:lpstr>PowerPoint Presentation</vt:lpstr>
      <vt:lpstr>Stratospheric Component: Ozone </vt:lpstr>
      <vt:lpstr>Stratospheric Component: Temperature </vt:lpstr>
      <vt:lpstr>Stratospheric Component: Water Vapor </vt:lpstr>
      <vt:lpstr>PowerPoint Presentation</vt:lpstr>
      <vt:lpstr>PowerPoint Presentation</vt:lpstr>
      <vt:lpstr>PowerPoint Presentation</vt:lpstr>
      <vt:lpstr>Surface Component: MSLP </vt:lpstr>
      <vt:lpstr>PowerPoint Presentation</vt:lpstr>
      <vt:lpstr>Surface Component: SST </vt:lpstr>
      <vt:lpstr>PowerPoint Presentation</vt:lpstr>
      <vt:lpstr>Overview </vt:lpstr>
      <vt:lpstr>PowerPoint Presentation</vt:lpstr>
      <vt:lpstr>Data </vt:lpstr>
      <vt:lpstr>Data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 Cited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cp:revision>
  <dcterms:created xsi:type="dcterms:W3CDTF">2022-03-03T17:06:00Z</dcterms:created>
  <dcterms:modified xsi:type="dcterms:W3CDTF">2022-06-26T20:28:18Z</dcterms:modified>
</cp:coreProperties>
</file>